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handoutMasterIdLst>
    <p:handoutMasterId r:id="rId21"/>
  </p:handoutMasterIdLst>
  <p:sldIdLst>
    <p:sldId id="262" r:id="rId2"/>
    <p:sldId id="263" r:id="rId3"/>
    <p:sldId id="269" r:id="rId4"/>
    <p:sldId id="266" r:id="rId5"/>
    <p:sldId id="292" r:id="rId6"/>
    <p:sldId id="310" r:id="rId7"/>
    <p:sldId id="311" r:id="rId8"/>
    <p:sldId id="335" r:id="rId9"/>
    <p:sldId id="312" r:id="rId10"/>
    <p:sldId id="331" r:id="rId11"/>
    <p:sldId id="318" r:id="rId12"/>
    <p:sldId id="332" r:id="rId13"/>
    <p:sldId id="336" r:id="rId14"/>
    <p:sldId id="337" r:id="rId15"/>
    <p:sldId id="338" r:id="rId16"/>
    <p:sldId id="339" r:id="rId17"/>
    <p:sldId id="329" r:id="rId18"/>
    <p:sldId id="258" r:id="rId19"/>
  </p:sldIdLst>
  <p:sldSz cx="9144000" cy="6858000" type="screen4x3"/>
  <p:notesSz cx="7102475" cy="10234613"/>
  <p:defaultTextStyle>
    <a:defPPr>
      <a:defRPr lang="pl-PL"/>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E" initials="UE" lastIdx="3" clrIdx="0"/>
  <p:cmAuthor id="1" name="TE" initials="T"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8FCB"/>
    <a:srgbClr val="003399"/>
    <a:srgbClr val="1F497D"/>
    <a:srgbClr val="008000"/>
    <a:srgbClr val="0066CC"/>
    <a:srgbClr val="006600"/>
    <a:srgbClr val="FFCC66"/>
    <a:srgbClr val="4D4D4D"/>
    <a:srgbClr val="5F5F5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Styl pośredni 1 — Ak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Styl jasny 3 — Ak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A111915-BE36-4E01-A7E5-04B1672EAD32}" styleName="Styl jasny 2 — Ak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19" autoAdjust="0"/>
    <p:restoredTop sz="90533" autoAdjust="0"/>
  </p:normalViewPr>
  <p:slideViewPr>
    <p:cSldViewPr>
      <p:cViewPr varScale="1">
        <p:scale>
          <a:sx n="115" d="100"/>
          <a:sy n="115" d="100"/>
        </p:scale>
        <p:origin x="1596"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3" tIns="49527" rIns="99053" bIns="49527" numCol="1" anchor="t" anchorCtr="0" compatLnSpc="1">
            <a:prstTxWarp prst="textNoShape">
              <a:avLst/>
            </a:prstTxWarp>
          </a:bodyPr>
          <a:lstStyle>
            <a:lvl1pPr defTabSz="990600" eaLnBrk="0" hangingPunct="0">
              <a:defRPr sz="1400"/>
            </a:lvl1pPr>
          </a:lstStyle>
          <a:p>
            <a:pPr>
              <a:defRPr/>
            </a:pPr>
            <a:endParaRPr lang="pl-PL" altLang="pl-PL"/>
          </a:p>
        </p:txBody>
      </p:sp>
      <p:sp>
        <p:nvSpPr>
          <p:cNvPr id="40963" name="Rectangle 3"/>
          <p:cNvSpPr>
            <a:spLocks noGrp="1" noChangeArrowheads="1"/>
          </p:cNvSpPr>
          <p:nvPr>
            <p:ph type="dt" sz="quarter" idx="1"/>
          </p:nvPr>
        </p:nvSpPr>
        <p:spPr bwMode="auto">
          <a:xfrm>
            <a:off x="4022725"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3" tIns="49527" rIns="99053" bIns="49527" numCol="1" anchor="t" anchorCtr="0" compatLnSpc="1">
            <a:prstTxWarp prst="textNoShape">
              <a:avLst/>
            </a:prstTxWarp>
          </a:bodyPr>
          <a:lstStyle>
            <a:lvl1pPr algn="r" defTabSz="990600" eaLnBrk="0" hangingPunct="0">
              <a:defRPr sz="1400"/>
            </a:lvl1pPr>
          </a:lstStyle>
          <a:p>
            <a:pPr>
              <a:defRPr/>
            </a:pPr>
            <a:fld id="{275A5C24-F27A-41EB-9932-01434959653C}" type="datetimeFigureOut">
              <a:rPr lang="pl-PL" altLang="pl-PL"/>
              <a:pPr>
                <a:defRPr/>
              </a:pPr>
              <a:t>07.06.2019</a:t>
            </a:fld>
            <a:endParaRPr lang="pl-PL" altLang="pl-PL"/>
          </a:p>
        </p:txBody>
      </p:sp>
      <p:sp>
        <p:nvSpPr>
          <p:cNvPr id="40964" name="Rectangle 4"/>
          <p:cNvSpPr>
            <a:spLocks noGrp="1" noChangeArrowheads="1"/>
          </p:cNvSpPr>
          <p:nvPr>
            <p:ph type="ftr" sz="quarter" idx="2"/>
          </p:nvPr>
        </p:nvSpPr>
        <p:spPr bwMode="auto">
          <a:xfrm>
            <a:off x="0" y="972185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3" tIns="49527" rIns="99053" bIns="49527" numCol="1" anchor="b" anchorCtr="0" compatLnSpc="1">
            <a:prstTxWarp prst="textNoShape">
              <a:avLst/>
            </a:prstTxWarp>
          </a:bodyPr>
          <a:lstStyle>
            <a:lvl1pPr defTabSz="990600" eaLnBrk="0" hangingPunct="0">
              <a:defRPr sz="1400"/>
            </a:lvl1pPr>
          </a:lstStyle>
          <a:p>
            <a:pPr>
              <a:defRPr/>
            </a:pPr>
            <a:endParaRPr lang="pl-PL" altLang="pl-PL"/>
          </a:p>
        </p:txBody>
      </p:sp>
      <p:sp>
        <p:nvSpPr>
          <p:cNvPr id="40965" name="Rectangle 5"/>
          <p:cNvSpPr>
            <a:spLocks noGrp="1" noChangeArrowheads="1"/>
          </p:cNvSpPr>
          <p:nvPr>
            <p:ph type="sldNum" sz="quarter" idx="3"/>
          </p:nvPr>
        </p:nvSpPr>
        <p:spPr bwMode="auto">
          <a:xfrm>
            <a:off x="4022725" y="972185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3" tIns="49527" rIns="99053" bIns="49527" numCol="1" anchor="b" anchorCtr="0" compatLnSpc="1">
            <a:prstTxWarp prst="textNoShape">
              <a:avLst/>
            </a:prstTxWarp>
          </a:bodyPr>
          <a:lstStyle>
            <a:lvl1pPr algn="r" defTabSz="990600" eaLnBrk="0" hangingPunct="0">
              <a:defRPr sz="1400"/>
            </a:lvl1pPr>
          </a:lstStyle>
          <a:p>
            <a:pPr>
              <a:defRPr/>
            </a:pPr>
            <a:fld id="{7DACA8C1-AE7C-4D01-8FB9-DB1D78CE86E0}" type="slidenum">
              <a:rPr lang="pl-PL" altLang="pl-PL"/>
              <a:pPr>
                <a:defRPr/>
              </a:pPr>
              <a:t>‹#›</a:t>
            </a:fld>
            <a:endParaRPr lang="pl-PL" altLang="pl-PL"/>
          </a:p>
        </p:txBody>
      </p:sp>
    </p:spTree>
    <p:extLst>
      <p:ext uri="{BB962C8B-B14F-4D97-AF65-F5344CB8AC3E}">
        <p14:creationId xmlns:p14="http://schemas.microsoft.com/office/powerpoint/2010/main" val="1335847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t" anchorCtr="0" compatLnSpc="1">
            <a:prstTxWarp prst="textNoShape">
              <a:avLst/>
            </a:prstTxWarp>
          </a:bodyPr>
          <a:lstStyle>
            <a:lvl1pPr eaLnBrk="0" hangingPunct="0">
              <a:defRPr sz="1200"/>
            </a:lvl1pPr>
          </a:lstStyle>
          <a:p>
            <a:pPr>
              <a:defRPr/>
            </a:pPr>
            <a:endParaRPr lang="pl-PL" altLang="pl-PL"/>
          </a:p>
        </p:txBody>
      </p:sp>
      <p:sp>
        <p:nvSpPr>
          <p:cNvPr id="43011" name="Rectangle 3"/>
          <p:cNvSpPr>
            <a:spLocks noGrp="1" noChangeArrowheads="1"/>
          </p:cNvSpPr>
          <p:nvPr>
            <p:ph type="dt" idx="1"/>
          </p:nvPr>
        </p:nvSpPr>
        <p:spPr bwMode="auto">
          <a:xfrm>
            <a:off x="4022725"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t" anchorCtr="0" compatLnSpc="1">
            <a:prstTxWarp prst="textNoShape">
              <a:avLst/>
            </a:prstTxWarp>
          </a:bodyPr>
          <a:lstStyle>
            <a:lvl1pPr algn="r" eaLnBrk="0" hangingPunct="0">
              <a:defRPr sz="1200"/>
            </a:lvl1pPr>
          </a:lstStyle>
          <a:p>
            <a:pPr>
              <a:defRPr/>
            </a:pPr>
            <a:fld id="{F53677CD-77A2-4C17-9904-1567AE5AD14E}" type="datetimeFigureOut">
              <a:rPr lang="pl-PL" altLang="pl-PL"/>
              <a:pPr>
                <a:defRPr/>
              </a:pPr>
              <a:t>07.06.2019</a:t>
            </a:fld>
            <a:endParaRPr lang="pl-PL" altLang="pl-PL"/>
          </a:p>
        </p:txBody>
      </p:sp>
      <p:sp>
        <p:nvSpPr>
          <p:cNvPr id="30724" name="Rectangle 4"/>
          <p:cNvSpPr>
            <a:spLocks noGrp="1" noRot="1" noChangeAspect="1" noChangeArrowheads="1" noTextEdit="1"/>
          </p:cNvSpPr>
          <p:nvPr>
            <p:ph type="sldImg" idx="2"/>
          </p:nvPr>
        </p:nvSpPr>
        <p:spPr bwMode="auto">
          <a:xfrm>
            <a:off x="993775" y="768350"/>
            <a:ext cx="5116513"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3013" name="Rectangle 5"/>
          <p:cNvSpPr>
            <a:spLocks noGrp="1" noChangeArrowheads="1"/>
          </p:cNvSpPr>
          <p:nvPr>
            <p:ph type="body" sz="quarter" idx="3"/>
          </p:nvPr>
        </p:nvSpPr>
        <p:spPr bwMode="auto">
          <a:xfrm>
            <a:off x="709613" y="4860925"/>
            <a:ext cx="5683250"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t" anchorCtr="0" compatLnSpc="1">
            <a:prstTxWarp prst="textNoShape">
              <a:avLst/>
            </a:prstTxWarp>
          </a:bodyPr>
          <a:lstStyle/>
          <a:p>
            <a:pPr lvl="0"/>
            <a:r>
              <a:rPr lang="pl-PL" altLang="pl-PL" noProof="0"/>
              <a:t>Kliknij, aby edytować style wzorca tekstu</a:t>
            </a:r>
          </a:p>
          <a:p>
            <a:pPr lvl="1"/>
            <a:r>
              <a:rPr lang="pl-PL" altLang="pl-PL" noProof="0"/>
              <a:t>Drugi poziom</a:t>
            </a:r>
          </a:p>
          <a:p>
            <a:pPr lvl="2"/>
            <a:r>
              <a:rPr lang="pl-PL" altLang="pl-PL" noProof="0"/>
              <a:t>Trzeci poziom</a:t>
            </a:r>
          </a:p>
          <a:p>
            <a:pPr lvl="3"/>
            <a:r>
              <a:rPr lang="pl-PL" altLang="pl-PL" noProof="0"/>
              <a:t>Czwarty poziom</a:t>
            </a:r>
          </a:p>
          <a:p>
            <a:pPr lvl="4"/>
            <a:r>
              <a:rPr lang="pl-PL" altLang="pl-PL" noProof="0"/>
              <a:t>Piąty poziom</a:t>
            </a:r>
          </a:p>
        </p:txBody>
      </p:sp>
      <p:sp>
        <p:nvSpPr>
          <p:cNvPr id="43014" name="Rectangle 6"/>
          <p:cNvSpPr>
            <a:spLocks noGrp="1" noChangeArrowheads="1"/>
          </p:cNvSpPr>
          <p:nvPr>
            <p:ph type="ftr" sz="quarter" idx="4"/>
          </p:nvPr>
        </p:nvSpPr>
        <p:spPr bwMode="auto">
          <a:xfrm>
            <a:off x="0" y="972185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b" anchorCtr="0" compatLnSpc="1">
            <a:prstTxWarp prst="textNoShape">
              <a:avLst/>
            </a:prstTxWarp>
          </a:bodyPr>
          <a:lstStyle>
            <a:lvl1pPr eaLnBrk="0" hangingPunct="0">
              <a:defRPr sz="1200"/>
            </a:lvl1pPr>
          </a:lstStyle>
          <a:p>
            <a:pPr>
              <a:defRPr/>
            </a:pPr>
            <a:endParaRPr lang="pl-PL" altLang="pl-PL"/>
          </a:p>
        </p:txBody>
      </p:sp>
      <p:sp>
        <p:nvSpPr>
          <p:cNvPr id="43015" name="Rectangle 7"/>
          <p:cNvSpPr>
            <a:spLocks noGrp="1" noChangeArrowheads="1"/>
          </p:cNvSpPr>
          <p:nvPr>
            <p:ph type="sldNum" sz="quarter" idx="5"/>
          </p:nvPr>
        </p:nvSpPr>
        <p:spPr bwMode="auto">
          <a:xfrm>
            <a:off x="4022725" y="972185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b" anchorCtr="0" compatLnSpc="1">
            <a:prstTxWarp prst="textNoShape">
              <a:avLst/>
            </a:prstTxWarp>
          </a:bodyPr>
          <a:lstStyle>
            <a:lvl1pPr algn="r" eaLnBrk="0" hangingPunct="0">
              <a:defRPr sz="1200"/>
            </a:lvl1pPr>
          </a:lstStyle>
          <a:p>
            <a:pPr>
              <a:defRPr/>
            </a:pPr>
            <a:fld id="{13F5244F-1F7F-4B36-9630-2035A8EFA6E3}" type="slidenum">
              <a:rPr lang="pl-PL" altLang="pl-PL"/>
              <a:pPr>
                <a:defRPr/>
              </a:pPr>
              <a:t>‹#›</a:t>
            </a:fld>
            <a:endParaRPr lang="pl-PL" altLang="pl-PL"/>
          </a:p>
        </p:txBody>
      </p:sp>
    </p:spTree>
    <p:extLst>
      <p:ext uri="{BB962C8B-B14F-4D97-AF65-F5344CB8AC3E}">
        <p14:creationId xmlns:p14="http://schemas.microsoft.com/office/powerpoint/2010/main" val="19262706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3140968"/>
            <a:ext cx="7772400" cy="1872208"/>
          </a:xfrm>
        </p:spPr>
        <p:txBody>
          <a:bodyPr>
            <a:normAutofit/>
          </a:bodyPr>
          <a:lstStyle>
            <a:lvl1pPr algn="r">
              <a:defRPr sz="4000" b="1">
                <a:solidFill>
                  <a:schemeClr val="bg1"/>
                </a:solidFill>
                <a:latin typeface="Verdana" pitchFamily="34" charset="0"/>
                <a:ea typeface="Verdana" pitchFamily="34" charset="0"/>
                <a:cs typeface="Verdana" pitchFamily="34" charset="0"/>
              </a:defRPr>
            </a:lvl1pPr>
          </a:lstStyle>
          <a:p>
            <a:r>
              <a:rPr lang="pl-PL"/>
              <a:t>Kliknij, aby edytować styl</a:t>
            </a:r>
            <a:endParaRPr lang="pl-PL" dirty="0"/>
          </a:p>
        </p:txBody>
      </p:sp>
      <p:sp>
        <p:nvSpPr>
          <p:cNvPr id="3" name="Podtytuł 2"/>
          <p:cNvSpPr>
            <a:spLocks noGrp="1"/>
          </p:cNvSpPr>
          <p:nvPr>
            <p:ph type="subTitle" idx="1"/>
          </p:nvPr>
        </p:nvSpPr>
        <p:spPr>
          <a:xfrm>
            <a:off x="683568" y="5085184"/>
            <a:ext cx="7776864" cy="576064"/>
          </a:xfrm>
        </p:spPr>
        <p:txBody>
          <a:bodyPr anchor="ctr"/>
          <a:lstStyle>
            <a:lvl1pPr marL="0" indent="0" algn="r">
              <a:buNone/>
              <a:defRPr sz="2400" b="1">
                <a:solidFill>
                  <a:schemeClr val="tx1">
                    <a:tint val="75000"/>
                  </a:schemeClr>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pl-PL" dirty="0"/>
          </a:p>
        </p:txBody>
      </p:sp>
    </p:spTree>
    <p:extLst>
      <p:ext uri="{BB962C8B-B14F-4D97-AF65-F5344CB8AC3E}">
        <p14:creationId xmlns:p14="http://schemas.microsoft.com/office/powerpoint/2010/main" val="2942399277"/>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Końcow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Box 4"/>
          <p:cNvSpPr txBox="1">
            <a:spLocks noChangeArrowheads="1"/>
          </p:cNvSpPr>
          <p:nvPr userDrawn="1"/>
        </p:nvSpPr>
        <p:spPr bwMode="auto">
          <a:xfrm>
            <a:off x="1331913" y="5300663"/>
            <a:ext cx="5472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defRPr/>
            </a:pPr>
            <a:endParaRPr lang="en-GB" altLang="pl-PL"/>
          </a:p>
        </p:txBody>
      </p:sp>
    </p:spTree>
    <p:extLst>
      <p:ext uri="{BB962C8B-B14F-4D97-AF65-F5344CB8AC3E}">
        <p14:creationId xmlns:p14="http://schemas.microsoft.com/office/powerpoint/2010/main" val="1307818949"/>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pPr>
              <a:defRPr/>
            </a:pPr>
            <a:fld id="{6C4D5573-FADE-4BBA-A607-4E8F801FD506}" type="datetime1">
              <a:rPr lang="pl-PL"/>
              <a:pPr>
                <a:defRPr/>
              </a:pPr>
              <a:t>07.06.2019</a:t>
            </a:fld>
            <a:endParaRPr lang="pl-PL"/>
          </a:p>
        </p:txBody>
      </p:sp>
      <p:sp>
        <p:nvSpPr>
          <p:cNvPr id="3" name="Symbol zastępczy stopki 4"/>
          <p:cNvSpPr>
            <a:spLocks noGrp="1"/>
          </p:cNvSpPr>
          <p:nvPr>
            <p:ph type="ftr" sz="quarter" idx="11"/>
          </p:nvPr>
        </p:nvSpPr>
        <p:spPr/>
        <p:txBody>
          <a:bodyPr/>
          <a:lstStyle>
            <a:lvl1pPr>
              <a:defRPr/>
            </a:lvl1pPr>
          </a:lstStyle>
          <a:p>
            <a:pPr>
              <a:defRPr/>
            </a:pPr>
            <a:endParaRPr lang="pl-PL" altLang="pl-PL"/>
          </a:p>
        </p:txBody>
      </p:sp>
      <p:sp>
        <p:nvSpPr>
          <p:cNvPr id="4" name="Symbol zastępczy numeru slajdu 5"/>
          <p:cNvSpPr>
            <a:spLocks noGrp="1"/>
          </p:cNvSpPr>
          <p:nvPr>
            <p:ph type="sldNum" sz="quarter" idx="12"/>
          </p:nvPr>
        </p:nvSpPr>
        <p:spPr/>
        <p:txBody>
          <a:bodyPr/>
          <a:lstStyle>
            <a:lvl1pPr>
              <a:defRPr/>
            </a:lvl1pPr>
          </a:lstStyle>
          <a:p>
            <a:pPr>
              <a:defRPr/>
            </a:pPr>
            <a:fld id="{8746089B-2773-4C77-BC1B-848F142BB362}" type="slidenum">
              <a:rPr lang="pl-PL" altLang="pl-PL"/>
              <a:pPr>
                <a:defRPr/>
              </a:pPr>
              <a:t>‹#›</a:t>
            </a:fld>
            <a:endParaRPr lang="pl-PL" altLang="pl-PL"/>
          </a:p>
        </p:txBody>
      </p:sp>
    </p:spTree>
    <p:extLst>
      <p:ext uri="{BB962C8B-B14F-4D97-AF65-F5344CB8AC3E}">
        <p14:creationId xmlns:p14="http://schemas.microsoft.com/office/powerpoint/2010/main" val="2106271930"/>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solidFill>
                  <a:srgbClr val="986E1C"/>
                </a:solidFill>
              </a:defRPr>
            </a:lvl1pPr>
          </a:lstStyle>
          <a:p>
            <a:r>
              <a:rPr lang="pl-PL" dirty="0"/>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181AD6D1-6AA9-40E9-8C2F-30C14B47963F}" type="datetime1">
              <a:rPr lang="pl-PL"/>
              <a:pPr>
                <a:defRPr/>
              </a:pPr>
              <a:t>07.06.2019</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ltLang="pl-PL"/>
          </a:p>
        </p:txBody>
      </p:sp>
      <p:sp>
        <p:nvSpPr>
          <p:cNvPr id="6" name="Symbol zastępczy numeru slajdu 5"/>
          <p:cNvSpPr>
            <a:spLocks noGrp="1"/>
          </p:cNvSpPr>
          <p:nvPr>
            <p:ph type="sldNum" sz="quarter" idx="12"/>
          </p:nvPr>
        </p:nvSpPr>
        <p:spPr/>
        <p:txBody>
          <a:bodyPr/>
          <a:lstStyle>
            <a:lvl1pPr>
              <a:defRPr/>
            </a:lvl1pPr>
          </a:lstStyle>
          <a:p>
            <a:pPr>
              <a:defRPr/>
            </a:pPr>
            <a:fld id="{D46FC69E-138C-46EC-B7FB-24CD700F79C9}" type="slidenum">
              <a:rPr lang="pl-PL" altLang="pl-PL"/>
              <a:pPr>
                <a:defRPr/>
              </a:pPr>
              <a:t>‹#›</a:t>
            </a:fld>
            <a:endParaRPr lang="pl-PL" altLang="pl-PL"/>
          </a:p>
        </p:txBody>
      </p:sp>
    </p:spTree>
    <p:extLst>
      <p:ext uri="{BB962C8B-B14F-4D97-AF65-F5344CB8AC3E}">
        <p14:creationId xmlns:p14="http://schemas.microsoft.com/office/powerpoint/2010/main" val="2306413208"/>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lvl1pPr>
              <a:defRPr/>
            </a:lvl1pPr>
          </a:lstStyle>
          <a:p>
            <a:pPr>
              <a:defRPr/>
            </a:pPr>
            <a:fld id="{59771DDC-46E4-423D-9078-E645A5A87E56}" type="datetime1">
              <a:rPr lang="pl-PL"/>
              <a:pPr>
                <a:defRPr/>
              </a:pPr>
              <a:t>07.06.2019</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ltLang="pl-PL"/>
          </a:p>
        </p:txBody>
      </p:sp>
      <p:sp>
        <p:nvSpPr>
          <p:cNvPr id="6" name="Symbol zastępczy numeru slajdu 5"/>
          <p:cNvSpPr>
            <a:spLocks noGrp="1"/>
          </p:cNvSpPr>
          <p:nvPr>
            <p:ph type="sldNum" sz="quarter" idx="12"/>
          </p:nvPr>
        </p:nvSpPr>
        <p:spPr/>
        <p:txBody>
          <a:bodyPr/>
          <a:lstStyle>
            <a:lvl1pPr>
              <a:defRPr/>
            </a:lvl1pPr>
          </a:lstStyle>
          <a:p>
            <a:pPr>
              <a:defRPr/>
            </a:pPr>
            <a:fld id="{47B55B63-BD23-4153-B91A-A65949395E4C}" type="slidenum">
              <a:rPr lang="pl-PL" altLang="pl-PL"/>
              <a:pPr>
                <a:defRPr/>
              </a:pPr>
              <a:t>‹#›</a:t>
            </a:fld>
            <a:endParaRPr lang="pl-PL" altLang="pl-PL"/>
          </a:p>
        </p:txBody>
      </p:sp>
    </p:spTree>
    <p:extLst>
      <p:ext uri="{BB962C8B-B14F-4D97-AF65-F5344CB8AC3E}">
        <p14:creationId xmlns:p14="http://schemas.microsoft.com/office/powerpoint/2010/main" val="1698069661"/>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p:cNvSpPr>
            <a:spLocks noGrp="1"/>
          </p:cNvSpPr>
          <p:nvPr>
            <p:ph type="dt" sz="half" idx="10"/>
          </p:nvPr>
        </p:nvSpPr>
        <p:spPr/>
        <p:txBody>
          <a:bodyPr/>
          <a:lstStyle>
            <a:lvl1pPr>
              <a:defRPr/>
            </a:lvl1pPr>
          </a:lstStyle>
          <a:p>
            <a:pPr>
              <a:defRPr/>
            </a:pPr>
            <a:fld id="{C33CBCDC-2B2F-4BFA-A3D8-3E1F3FC620A6}" type="datetime1">
              <a:rPr lang="pl-PL"/>
              <a:pPr>
                <a:defRPr/>
              </a:pPr>
              <a:t>07.06.2019</a:t>
            </a:fld>
            <a:endParaRPr lang="pl-PL"/>
          </a:p>
        </p:txBody>
      </p:sp>
      <p:sp>
        <p:nvSpPr>
          <p:cNvPr id="6" name="Symbol zastępczy stopki 4"/>
          <p:cNvSpPr>
            <a:spLocks noGrp="1"/>
          </p:cNvSpPr>
          <p:nvPr>
            <p:ph type="ftr" sz="quarter" idx="11"/>
          </p:nvPr>
        </p:nvSpPr>
        <p:spPr/>
        <p:txBody>
          <a:bodyPr/>
          <a:lstStyle>
            <a:lvl1pPr>
              <a:defRPr/>
            </a:lvl1pPr>
          </a:lstStyle>
          <a:p>
            <a:pPr>
              <a:defRPr/>
            </a:pPr>
            <a:endParaRPr lang="pl-PL" altLang="pl-PL"/>
          </a:p>
        </p:txBody>
      </p:sp>
      <p:sp>
        <p:nvSpPr>
          <p:cNvPr id="7" name="Symbol zastępczy numeru slajdu 5"/>
          <p:cNvSpPr>
            <a:spLocks noGrp="1"/>
          </p:cNvSpPr>
          <p:nvPr>
            <p:ph type="sldNum" sz="quarter" idx="12"/>
          </p:nvPr>
        </p:nvSpPr>
        <p:spPr/>
        <p:txBody>
          <a:bodyPr/>
          <a:lstStyle>
            <a:lvl1pPr>
              <a:defRPr/>
            </a:lvl1pPr>
          </a:lstStyle>
          <a:p>
            <a:pPr>
              <a:defRPr/>
            </a:pPr>
            <a:fld id="{9693624C-841F-4430-B12F-97AEF3109F58}" type="slidenum">
              <a:rPr lang="pl-PL" altLang="pl-PL"/>
              <a:pPr>
                <a:defRPr/>
              </a:pPr>
              <a:t>‹#›</a:t>
            </a:fld>
            <a:endParaRPr lang="pl-PL" altLang="pl-PL"/>
          </a:p>
        </p:txBody>
      </p:sp>
    </p:spTree>
    <p:extLst>
      <p:ext uri="{BB962C8B-B14F-4D97-AF65-F5344CB8AC3E}">
        <p14:creationId xmlns:p14="http://schemas.microsoft.com/office/powerpoint/2010/main" val="2450244463"/>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3"/>
          <p:cNvSpPr>
            <a:spLocks noGrp="1"/>
          </p:cNvSpPr>
          <p:nvPr>
            <p:ph type="dt" sz="half" idx="10"/>
          </p:nvPr>
        </p:nvSpPr>
        <p:spPr/>
        <p:txBody>
          <a:bodyPr/>
          <a:lstStyle>
            <a:lvl1pPr>
              <a:defRPr/>
            </a:lvl1pPr>
          </a:lstStyle>
          <a:p>
            <a:pPr>
              <a:defRPr/>
            </a:pPr>
            <a:fld id="{AEDF0C31-A0F5-4553-8C89-CDC89C664288}" type="datetime1">
              <a:rPr lang="pl-PL"/>
              <a:pPr>
                <a:defRPr/>
              </a:pPr>
              <a:t>07.06.2019</a:t>
            </a:fld>
            <a:endParaRPr lang="pl-PL"/>
          </a:p>
        </p:txBody>
      </p:sp>
      <p:sp>
        <p:nvSpPr>
          <p:cNvPr id="8" name="Symbol zastępczy stopki 4"/>
          <p:cNvSpPr>
            <a:spLocks noGrp="1"/>
          </p:cNvSpPr>
          <p:nvPr>
            <p:ph type="ftr" sz="quarter" idx="11"/>
          </p:nvPr>
        </p:nvSpPr>
        <p:spPr/>
        <p:txBody>
          <a:bodyPr/>
          <a:lstStyle>
            <a:lvl1pPr>
              <a:defRPr/>
            </a:lvl1pPr>
          </a:lstStyle>
          <a:p>
            <a:pPr>
              <a:defRPr/>
            </a:pPr>
            <a:endParaRPr lang="pl-PL" altLang="pl-PL"/>
          </a:p>
        </p:txBody>
      </p:sp>
      <p:sp>
        <p:nvSpPr>
          <p:cNvPr id="9" name="Symbol zastępczy numeru slajdu 5"/>
          <p:cNvSpPr>
            <a:spLocks noGrp="1"/>
          </p:cNvSpPr>
          <p:nvPr>
            <p:ph type="sldNum" sz="quarter" idx="12"/>
          </p:nvPr>
        </p:nvSpPr>
        <p:spPr/>
        <p:txBody>
          <a:bodyPr/>
          <a:lstStyle>
            <a:lvl1pPr>
              <a:defRPr/>
            </a:lvl1pPr>
          </a:lstStyle>
          <a:p>
            <a:pPr>
              <a:defRPr/>
            </a:pPr>
            <a:fld id="{0C0AF18B-7F0D-4FD3-B2A8-6478CE425BE0}" type="slidenum">
              <a:rPr lang="pl-PL" altLang="pl-PL"/>
              <a:pPr>
                <a:defRPr/>
              </a:pPr>
              <a:t>‹#›</a:t>
            </a:fld>
            <a:endParaRPr lang="pl-PL" altLang="pl-PL"/>
          </a:p>
        </p:txBody>
      </p:sp>
    </p:spTree>
    <p:extLst>
      <p:ext uri="{BB962C8B-B14F-4D97-AF65-F5344CB8AC3E}">
        <p14:creationId xmlns:p14="http://schemas.microsoft.com/office/powerpoint/2010/main" val="51740631"/>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3"/>
          <p:cNvSpPr>
            <a:spLocks noGrp="1"/>
          </p:cNvSpPr>
          <p:nvPr>
            <p:ph type="dt" sz="half" idx="10"/>
          </p:nvPr>
        </p:nvSpPr>
        <p:spPr/>
        <p:txBody>
          <a:bodyPr/>
          <a:lstStyle>
            <a:lvl1pPr>
              <a:defRPr/>
            </a:lvl1pPr>
          </a:lstStyle>
          <a:p>
            <a:pPr>
              <a:defRPr/>
            </a:pPr>
            <a:fld id="{847906E6-670D-477A-AAA3-CCD383E10821}" type="datetime1">
              <a:rPr lang="pl-PL"/>
              <a:pPr>
                <a:defRPr/>
              </a:pPr>
              <a:t>07.06.2019</a:t>
            </a:fld>
            <a:endParaRPr lang="pl-PL"/>
          </a:p>
        </p:txBody>
      </p:sp>
      <p:sp>
        <p:nvSpPr>
          <p:cNvPr id="4" name="Symbol zastępczy stopki 4"/>
          <p:cNvSpPr>
            <a:spLocks noGrp="1"/>
          </p:cNvSpPr>
          <p:nvPr>
            <p:ph type="ftr" sz="quarter" idx="11"/>
          </p:nvPr>
        </p:nvSpPr>
        <p:spPr/>
        <p:txBody>
          <a:bodyPr/>
          <a:lstStyle>
            <a:lvl1pPr>
              <a:defRPr/>
            </a:lvl1pPr>
          </a:lstStyle>
          <a:p>
            <a:pPr>
              <a:defRPr/>
            </a:pPr>
            <a:endParaRPr lang="pl-PL" altLang="pl-PL"/>
          </a:p>
        </p:txBody>
      </p:sp>
      <p:sp>
        <p:nvSpPr>
          <p:cNvPr id="5" name="Symbol zastępczy numeru slajdu 5"/>
          <p:cNvSpPr>
            <a:spLocks noGrp="1"/>
          </p:cNvSpPr>
          <p:nvPr>
            <p:ph type="sldNum" sz="quarter" idx="12"/>
          </p:nvPr>
        </p:nvSpPr>
        <p:spPr/>
        <p:txBody>
          <a:bodyPr/>
          <a:lstStyle>
            <a:lvl1pPr>
              <a:defRPr/>
            </a:lvl1pPr>
          </a:lstStyle>
          <a:p>
            <a:pPr>
              <a:defRPr/>
            </a:pPr>
            <a:fld id="{AB7E53D4-4CB7-4510-B546-79A117C62EB3}" type="slidenum">
              <a:rPr lang="pl-PL" altLang="pl-PL"/>
              <a:pPr>
                <a:defRPr/>
              </a:pPr>
              <a:t>‹#›</a:t>
            </a:fld>
            <a:endParaRPr lang="pl-PL" altLang="pl-PL"/>
          </a:p>
        </p:txBody>
      </p:sp>
    </p:spTree>
    <p:extLst>
      <p:ext uri="{BB962C8B-B14F-4D97-AF65-F5344CB8AC3E}">
        <p14:creationId xmlns:p14="http://schemas.microsoft.com/office/powerpoint/2010/main" val="5878156"/>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293096"/>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186209"/>
            <a:ext cx="5486400" cy="410688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4869160"/>
            <a:ext cx="5486400" cy="10081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71546AA8-10B4-4CCC-983B-6A3DCA016C7C}" type="datetime1">
              <a:rPr lang="pl-PL"/>
              <a:pPr>
                <a:defRPr/>
              </a:pPr>
              <a:t>07.06.2019</a:t>
            </a:fld>
            <a:endParaRPr lang="pl-PL"/>
          </a:p>
        </p:txBody>
      </p:sp>
      <p:sp>
        <p:nvSpPr>
          <p:cNvPr id="6" name="Symbol zastępczy stopki 4"/>
          <p:cNvSpPr>
            <a:spLocks noGrp="1"/>
          </p:cNvSpPr>
          <p:nvPr>
            <p:ph type="ftr" sz="quarter" idx="11"/>
          </p:nvPr>
        </p:nvSpPr>
        <p:spPr/>
        <p:txBody>
          <a:bodyPr/>
          <a:lstStyle>
            <a:lvl1pPr>
              <a:defRPr/>
            </a:lvl1pPr>
          </a:lstStyle>
          <a:p>
            <a:pPr>
              <a:defRPr/>
            </a:pPr>
            <a:endParaRPr lang="pl-PL" altLang="pl-PL"/>
          </a:p>
        </p:txBody>
      </p:sp>
      <p:sp>
        <p:nvSpPr>
          <p:cNvPr id="7" name="Symbol zastępczy numeru slajdu 5"/>
          <p:cNvSpPr>
            <a:spLocks noGrp="1"/>
          </p:cNvSpPr>
          <p:nvPr>
            <p:ph type="sldNum" sz="quarter" idx="12"/>
          </p:nvPr>
        </p:nvSpPr>
        <p:spPr/>
        <p:txBody>
          <a:bodyPr/>
          <a:lstStyle>
            <a:lvl1pPr>
              <a:defRPr/>
            </a:lvl1pPr>
          </a:lstStyle>
          <a:p>
            <a:pPr>
              <a:defRPr/>
            </a:pPr>
            <a:fld id="{71621EAE-EBE7-4CE7-909D-4E0F0C28406D}" type="slidenum">
              <a:rPr lang="pl-PL" altLang="pl-PL"/>
              <a:pPr>
                <a:defRPr/>
              </a:pPr>
              <a:t>‹#›</a:t>
            </a:fld>
            <a:endParaRPr lang="pl-PL" altLang="pl-PL"/>
          </a:p>
        </p:txBody>
      </p:sp>
    </p:spTree>
    <p:extLst>
      <p:ext uri="{BB962C8B-B14F-4D97-AF65-F5344CB8AC3E}">
        <p14:creationId xmlns:p14="http://schemas.microsoft.com/office/powerpoint/2010/main" val="1772778198"/>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45476BE2-B473-4876-AE11-A0F84AF785E5}" type="datetime1">
              <a:rPr lang="pl-PL"/>
              <a:pPr>
                <a:defRPr/>
              </a:pPr>
              <a:t>07.06.2019</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ltLang="pl-PL"/>
          </a:p>
        </p:txBody>
      </p:sp>
      <p:sp>
        <p:nvSpPr>
          <p:cNvPr id="6" name="Symbol zastępczy numeru slajdu 5"/>
          <p:cNvSpPr>
            <a:spLocks noGrp="1"/>
          </p:cNvSpPr>
          <p:nvPr>
            <p:ph type="sldNum" sz="quarter" idx="12"/>
          </p:nvPr>
        </p:nvSpPr>
        <p:spPr/>
        <p:txBody>
          <a:bodyPr/>
          <a:lstStyle>
            <a:lvl1pPr>
              <a:defRPr/>
            </a:lvl1pPr>
          </a:lstStyle>
          <a:p>
            <a:pPr>
              <a:defRPr/>
            </a:pPr>
            <a:fld id="{BA045B07-C6B0-4D2B-8DAE-F16F9AD59E83}" type="slidenum">
              <a:rPr lang="pl-PL" altLang="pl-PL"/>
              <a:pPr>
                <a:defRPr/>
              </a:pPr>
              <a:t>‹#›</a:t>
            </a:fld>
            <a:endParaRPr lang="pl-PL" altLang="pl-PL"/>
          </a:p>
        </p:txBody>
      </p:sp>
    </p:spTree>
    <p:extLst>
      <p:ext uri="{BB962C8B-B14F-4D97-AF65-F5344CB8AC3E}">
        <p14:creationId xmlns:p14="http://schemas.microsoft.com/office/powerpoint/2010/main" val="1211915443"/>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9"/>
            <a:ext cx="2057400" cy="5530626"/>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9"/>
            <a:ext cx="6019800" cy="55306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E3F9F5A0-FACE-4C9F-83D7-D6973A8483E5}" type="datetime1">
              <a:rPr lang="pl-PL"/>
              <a:pPr>
                <a:defRPr/>
              </a:pPr>
              <a:t>07.06.2019</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ltLang="pl-PL"/>
          </a:p>
        </p:txBody>
      </p:sp>
      <p:sp>
        <p:nvSpPr>
          <p:cNvPr id="6" name="Symbol zastępczy numeru slajdu 5"/>
          <p:cNvSpPr>
            <a:spLocks noGrp="1"/>
          </p:cNvSpPr>
          <p:nvPr>
            <p:ph type="sldNum" sz="quarter" idx="12"/>
          </p:nvPr>
        </p:nvSpPr>
        <p:spPr/>
        <p:txBody>
          <a:bodyPr/>
          <a:lstStyle>
            <a:lvl1pPr>
              <a:defRPr/>
            </a:lvl1pPr>
          </a:lstStyle>
          <a:p>
            <a:pPr>
              <a:defRPr/>
            </a:pPr>
            <a:fld id="{A270693B-04B5-4FFB-8B77-8265C3702E0B}" type="slidenum">
              <a:rPr lang="pl-PL" altLang="pl-PL"/>
              <a:pPr>
                <a:defRPr/>
              </a:pPr>
              <a:t>‹#›</a:t>
            </a:fld>
            <a:endParaRPr lang="pl-PL" altLang="pl-PL"/>
          </a:p>
        </p:txBody>
      </p:sp>
    </p:spTree>
    <p:extLst>
      <p:ext uri="{BB962C8B-B14F-4D97-AF65-F5344CB8AC3E}">
        <p14:creationId xmlns:p14="http://schemas.microsoft.com/office/powerpoint/2010/main" val="1267348177"/>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Symbol zastępczy tytułu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Title</a:t>
            </a:r>
          </a:p>
        </p:txBody>
      </p:sp>
      <p:sp>
        <p:nvSpPr>
          <p:cNvPr id="1027" name="Symbol zastępczy tekstu 2"/>
          <p:cNvSpPr>
            <a:spLocks noGrp="1"/>
          </p:cNvSpPr>
          <p:nvPr>
            <p:ph type="body" idx="1"/>
          </p:nvPr>
        </p:nvSpPr>
        <p:spPr bwMode="auto">
          <a:xfrm>
            <a:off x="457200" y="1600200"/>
            <a:ext cx="822960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4" name="Symbol zastępczy daty 3"/>
          <p:cNvSpPr>
            <a:spLocks noGrp="1"/>
          </p:cNvSpPr>
          <p:nvPr>
            <p:ph type="dt" sz="half" idx="2"/>
          </p:nvPr>
        </p:nvSpPr>
        <p:spPr>
          <a:xfrm>
            <a:off x="5940425" y="59499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Verdana" pitchFamily="34" charset="0"/>
                <a:ea typeface="Verdana" pitchFamily="34" charset="0"/>
                <a:cs typeface="Verdana" pitchFamily="34" charset="0"/>
              </a:defRPr>
            </a:lvl1pPr>
          </a:lstStyle>
          <a:p>
            <a:pPr>
              <a:defRPr/>
            </a:pPr>
            <a:fld id="{39283602-EB69-45B6-9E70-2064918D7957}" type="datetime1">
              <a:rPr lang="pl-PL"/>
              <a:pPr>
                <a:defRPr/>
              </a:pPr>
              <a:t>07.06.2019</a:t>
            </a:fld>
            <a:endParaRPr lang="pl-PL"/>
          </a:p>
        </p:txBody>
      </p:sp>
      <p:sp>
        <p:nvSpPr>
          <p:cNvPr id="5" name="Symbol zastępczy stopki 4"/>
          <p:cNvSpPr>
            <a:spLocks noGrp="1"/>
          </p:cNvSpPr>
          <p:nvPr>
            <p:ph type="ftr" sz="quarter" idx="3"/>
          </p:nvPr>
        </p:nvSpPr>
        <p:spPr>
          <a:xfrm>
            <a:off x="468313" y="5949950"/>
            <a:ext cx="5399087"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Verdana" pitchFamily="34" charset="0"/>
              </a:defRPr>
            </a:lvl1pPr>
          </a:lstStyle>
          <a:p>
            <a:pPr>
              <a:defRPr/>
            </a:pPr>
            <a:endParaRPr lang="pl-PL" altLang="pl-PL"/>
          </a:p>
        </p:txBody>
      </p:sp>
      <p:sp>
        <p:nvSpPr>
          <p:cNvPr id="6" name="Symbol zastępczy numeru slajdu 5"/>
          <p:cNvSpPr>
            <a:spLocks noGrp="1"/>
          </p:cNvSpPr>
          <p:nvPr>
            <p:ph type="sldNum" sz="quarter" idx="4"/>
          </p:nvPr>
        </p:nvSpPr>
        <p:spPr>
          <a:xfrm>
            <a:off x="8459788" y="6453188"/>
            <a:ext cx="684212" cy="404812"/>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898989"/>
                </a:solidFill>
                <a:latin typeface="Verdana" pitchFamily="34" charset="0"/>
              </a:defRPr>
            </a:lvl1pPr>
          </a:lstStyle>
          <a:p>
            <a:pPr>
              <a:defRPr/>
            </a:pPr>
            <a:fld id="{888DCE17-6A51-4F65-95AC-79B04D680A12}"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sldLayoutIdLst>
    <p:sldLayoutId id="214748372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3" r:id="rId10"/>
    <p:sldLayoutId id="2147483721" r:id="rId11"/>
  </p:sldLayoutIdLst>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hf hdr="0" ftr="0" dt="0"/>
  <p:txStyles>
    <p:titleStyle>
      <a:lvl1pPr algn="l" rtl="0" eaLnBrk="0" fontAlgn="base" hangingPunct="0">
        <a:spcBef>
          <a:spcPct val="0"/>
        </a:spcBef>
        <a:spcAft>
          <a:spcPct val="0"/>
        </a:spcAft>
        <a:defRPr sz="4400" kern="1200">
          <a:solidFill>
            <a:srgbClr val="986E1C"/>
          </a:solidFill>
          <a:latin typeface="Verdana" pitchFamily="34" charset="0"/>
          <a:ea typeface="Verdana" pitchFamily="34" charset="0"/>
          <a:cs typeface="Verdana" pitchFamily="34" charset="0"/>
        </a:defRPr>
      </a:lvl1pPr>
      <a:lvl2pPr algn="l" rtl="0" eaLnBrk="0" fontAlgn="base" hangingPunct="0">
        <a:spcBef>
          <a:spcPct val="0"/>
        </a:spcBef>
        <a:spcAft>
          <a:spcPct val="0"/>
        </a:spcAft>
        <a:defRPr sz="4400">
          <a:solidFill>
            <a:srgbClr val="986E1C"/>
          </a:solidFill>
          <a:latin typeface="Verdana" pitchFamily="34" charset="0"/>
          <a:ea typeface="Verdana" pitchFamily="34" charset="0"/>
          <a:cs typeface="Verdana" pitchFamily="34" charset="0"/>
        </a:defRPr>
      </a:lvl2pPr>
      <a:lvl3pPr algn="l" rtl="0" eaLnBrk="0" fontAlgn="base" hangingPunct="0">
        <a:spcBef>
          <a:spcPct val="0"/>
        </a:spcBef>
        <a:spcAft>
          <a:spcPct val="0"/>
        </a:spcAft>
        <a:defRPr sz="4400">
          <a:solidFill>
            <a:srgbClr val="986E1C"/>
          </a:solidFill>
          <a:latin typeface="Verdana" pitchFamily="34" charset="0"/>
          <a:ea typeface="Verdana" pitchFamily="34" charset="0"/>
          <a:cs typeface="Verdana" pitchFamily="34" charset="0"/>
        </a:defRPr>
      </a:lvl3pPr>
      <a:lvl4pPr algn="l" rtl="0" eaLnBrk="0" fontAlgn="base" hangingPunct="0">
        <a:spcBef>
          <a:spcPct val="0"/>
        </a:spcBef>
        <a:spcAft>
          <a:spcPct val="0"/>
        </a:spcAft>
        <a:defRPr sz="4400">
          <a:solidFill>
            <a:srgbClr val="986E1C"/>
          </a:solidFill>
          <a:latin typeface="Verdana" pitchFamily="34" charset="0"/>
          <a:ea typeface="Verdana" pitchFamily="34" charset="0"/>
          <a:cs typeface="Verdana" pitchFamily="34" charset="0"/>
        </a:defRPr>
      </a:lvl4pPr>
      <a:lvl5pPr algn="l" rtl="0" eaLnBrk="0" fontAlgn="base" hangingPunct="0">
        <a:spcBef>
          <a:spcPct val="0"/>
        </a:spcBef>
        <a:spcAft>
          <a:spcPct val="0"/>
        </a:spcAft>
        <a:defRPr sz="4400">
          <a:solidFill>
            <a:srgbClr val="986E1C"/>
          </a:solidFill>
          <a:latin typeface="Verdana" pitchFamily="34" charset="0"/>
          <a:ea typeface="Verdana" pitchFamily="34" charset="0"/>
          <a:cs typeface="Verdana" pitchFamily="34" charset="0"/>
        </a:defRPr>
      </a:lvl5pPr>
      <a:lvl6pPr marL="457200" algn="l" rtl="0" fontAlgn="base">
        <a:spcBef>
          <a:spcPct val="0"/>
        </a:spcBef>
        <a:spcAft>
          <a:spcPct val="0"/>
        </a:spcAft>
        <a:defRPr sz="4400">
          <a:solidFill>
            <a:srgbClr val="007F5D"/>
          </a:solidFill>
          <a:latin typeface="Verdana" pitchFamily="34" charset="0"/>
          <a:ea typeface="Verdana" pitchFamily="34" charset="0"/>
          <a:cs typeface="Verdana" pitchFamily="34" charset="0"/>
        </a:defRPr>
      </a:lvl6pPr>
      <a:lvl7pPr marL="914400" algn="l" rtl="0" fontAlgn="base">
        <a:spcBef>
          <a:spcPct val="0"/>
        </a:spcBef>
        <a:spcAft>
          <a:spcPct val="0"/>
        </a:spcAft>
        <a:defRPr sz="4400">
          <a:solidFill>
            <a:srgbClr val="007F5D"/>
          </a:solidFill>
          <a:latin typeface="Verdana" pitchFamily="34" charset="0"/>
          <a:ea typeface="Verdana" pitchFamily="34" charset="0"/>
          <a:cs typeface="Verdana" pitchFamily="34" charset="0"/>
        </a:defRPr>
      </a:lvl7pPr>
      <a:lvl8pPr marL="1371600" algn="l" rtl="0" fontAlgn="base">
        <a:spcBef>
          <a:spcPct val="0"/>
        </a:spcBef>
        <a:spcAft>
          <a:spcPct val="0"/>
        </a:spcAft>
        <a:defRPr sz="4400">
          <a:solidFill>
            <a:srgbClr val="007F5D"/>
          </a:solidFill>
          <a:latin typeface="Verdana" pitchFamily="34" charset="0"/>
          <a:ea typeface="Verdana" pitchFamily="34" charset="0"/>
          <a:cs typeface="Verdana" pitchFamily="34" charset="0"/>
        </a:defRPr>
      </a:lvl8pPr>
      <a:lvl9pPr marL="1828800" algn="l" rtl="0" fontAlgn="base">
        <a:spcBef>
          <a:spcPct val="0"/>
        </a:spcBef>
        <a:spcAft>
          <a:spcPct val="0"/>
        </a:spcAft>
        <a:defRPr sz="4400">
          <a:solidFill>
            <a:srgbClr val="007F5D"/>
          </a:solidFill>
          <a:latin typeface="Verdana" pitchFamily="34" charset="0"/>
          <a:ea typeface="Verdana" pitchFamily="34" charset="0"/>
          <a:cs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800" kern="1200">
          <a:solidFill>
            <a:srgbClr val="002060"/>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Wingdings" pitchFamily="2" charset="2"/>
        <a:buChar char="§"/>
        <a:defRPr sz="2800" kern="1200">
          <a:solidFill>
            <a:srgbClr val="002060"/>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Wingdings" pitchFamily="2" charset="2"/>
        <a:buChar char="§"/>
        <a:defRPr sz="2600" kern="1200">
          <a:solidFill>
            <a:srgbClr val="002060"/>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Wingdings" pitchFamily="2" charset="2"/>
        <a:buChar char="§"/>
        <a:defRPr sz="2400" kern="1200">
          <a:solidFill>
            <a:srgbClr val="002060"/>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Wingdings" pitchFamily="2" charset="2"/>
        <a:buChar char="§"/>
        <a:defRPr sz="2200" kern="1200">
          <a:solidFill>
            <a:srgbClr val="002060"/>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8.png"/><Relationship Id="rId2" Type="http://schemas.microsoft.com/office/2007/relationships/media" Target="../media/media13.m4a"/><Relationship Id="rId1" Type="http://schemas.openxmlformats.org/officeDocument/2006/relationships/vmlDrawing" Target="../drawings/vmlDrawing1.vml"/><Relationship Id="rId6" Type="http://schemas.openxmlformats.org/officeDocument/2006/relationships/image" Target="../media/image12.emf"/><Relationship Id="rId5" Type="http://schemas.openxmlformats.org/officeDocument/2006/relationships/package" Target="../embeddings/Microsoft_Excel_Worksheet.xlsx"/><Relationship Id="rId4"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8.png"/><Relationship Id="rId2" Type="http://schemas.microsoft.com/office/2007/relationships/media" Target="../media/media15.m4a"/><Relationship Id="rId1" Type="http://schemas.openxmlformats.org/officeDocument/2006/relationships/vmlDrawing" Target="../drawings/vmlDrawing2.vml"/><Relationship Id="rId6" Type="http://schemas.openxmlformats.org/officeDocument/2006/relationships/image" Target="../media/image13.emf"/><Relationship Id="rId5" Type="http://schemas.openxmlformats.org/officeDocument/2006/relationships/package" Target="../embeddings/Microsoft_Excel_Worksheet1.xlsx"/><Relationship Id="rId4"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image" Target="../media/image15.emf"/><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microsoft.com/office/2007/relationships/media" Target="../media/media18.m4a"/><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slideLayout" Target="../slideLayouts/slideLayout11.xml"/><Relationship Id="rId4" Type="http://schemas.openxmlformats.org/officeDocument/2006/relationships/audio" Target="../media/media18.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ytuł 3"/>
          <p:cNvSpPr>
            <a:spLocks noGrp="1"/>
          </p:cNvSpPr>
          <p:nvPr>
            <p:ph type="ctrTitle"/>
          </p:nvPr>
        </p:nvSpPr>
        <p:spPr>
          <a:xfrm>
            <a:off x="31905" y="1268761"/>
            <a:ext cx="6069916" cy="2004566"/>
          </a:xfrm>
        </p:spPr>
        <p:txBody>
          <a:bodyPr>
            <a:noAutofit/>
          </a:bodyPr>
          <a:lstStyle/>
          <a:p>
            <a:pPr algn="ctr"/>
            <a:r>
              <a:rPr lang="en-US" sz="3200" cap="small" dirty="0"/>
              <a:t>Prosumers’ Engagement </a:t>
            </a:r>
            <a:br>
              <a:rPr lang="pl-PL" sz="3200" cap="small" dirty="0"/>
            </a:br>
            <a:r>
              <a:rPr lang="en-US" sz="3200" cap="small" dirty="0"/>
              <a:t>in Business Process Innovation – The Case of Poland and UK</a:t>
            </a:r>
          </a:p>
        </p:txBody>
      </p:sp>
      <p:sp>
        <p:nvSpPr>
          <p:cNvPr id="4099" name="Podtytuł 4"/>
          <p:cNvSpPr>
            <a:spLocks noGrp="1"/>
          </p:cNvSpPr>
          <p:nvPr>
            <p:ph type="subTitle" idx="1"/>
          </p:nvPr>
        </p:nvSpPr>
        <p:spPr>
          <a:xfrm>
            <a:off x="166955" y="3361105"/>
            <a:ext cx="4320480" cy="1645920"/>
          </a:xfrm>
        </p:spPr>
        <p:txBody>
          <a:bodyPr/>
          <a:lstStyle/>
          <a:p>
            <a:pPr algn="l"/>
            <a:endParaRPr lang="pl-PL" altLang="pl-PL" sz="1600" dirty="0">
              <a:solidFill>
                <a:schemeClr val="bg1"/>
              </a:solidFill>
            </a:endParaRPr>
          </a:p>
          <a:p>
            <a:pPr algn="l"/>
            <a:r>
              <a:rPr lang="pl-PL" altLang="pl-PL" sz="1600" dirty="0">
                <a:solidFill>
                  <a:schemeClr val="bg1"/>
                </a:solidFill>
              </a:rPr>
              <a:t>Ewa Ziemba     Monika Eisenbardt</a:t>
            </a:r>
          </a:p>
          <a:p>
            <a:pPr algn="l"/>
            <a:r>
              <a:rPr lang="en-US" sz="1600" dirty="0"/>
              <a:t>University of Economics, Katowice, Poland</a:t>
            </a:r>
            <a:endParaRPr lang="pl-PL" altLang="pl-PL" sz="1600" dirty="0">
              <a:solidFill>
                <a:schemeClr val="bg1"/>
              </a:solidFill>
            </a:endParaRPr>
          </a:p>
          <a:p>
            <a:pPr algn="l"/>
            <a:r>
              <a:rPr lang="pl-PL" altLang="pl-PL" sz="1600" dirty="0">
                <a:solidFill>
                  <a:schemeClr val="bg1"/>
                </a:solidFill>
              </a:rPr>
              <a:t> </a:t>
            </a:r>
          </a:p>
          <a:p>
            <a:pPr algn="l"/>
            <a:endParaRPr lang="pl-PL" altLang="pl-PL" sz="1600" dirty="0">
              <a:solidFill>
                <a:schemeClr val="bg1"/>
              </a:solidFill>
            </a:endParaRPr>
          </a:p>
        </p:txBody>
      </p:sp>
      <p:sp>
        <p:nvSpPr>
          <p:cNvPr id="4100" name="pole tekstowe 5"/>
          <p:cNvSpPr txBox="1">
            <a:spLocks noChangeArrowheads="1"/>
          </p:cNvSpPr>
          <p:nvPr/>
        </p:nvSpPr>
        <p:spPr bwMode="auto">
          <a:xfrm>
            <a:off x="695633" y="6288080"/>
            <a:ext cx="784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algn="r" eaLnBrk="1" hangingPunct="1">
              <a:spcBef>
                <a:spcPct val="0"/>
              </a:spcBef>
              <a:buFontTx/>
              <a:buNone/>
            </a:pPr>
            <a:r>
              <a:rPr lang="pl-PL" altLang="pl-PL" sz="1800" b="1" dirty="0" err="1">
                <a:solidFill>
                  <a:schemeClr val="bg2"/>
                </a:solidFill>
                <a:latin typeface="Calibri" pitchFamily="34" charset="0"/>
                <a:cs typeface="Arial" charset="0"/>
              </a:rPr>
              <a:t>InSITE</a:t>
            </a:r>
            <a:r>
              <a:rPr lang="en-US" altLang="pl-PL" sz="1800" b="1" dirty="0">
                <a:solidFill>
                  <a:schemeClr val="bg2"/>
                </a:solidFill>
                <a:latin typeface="Calibri" pitchFamily="34" charset="0"/>
                <a:cs typeface="Arial" charset="0"/>
              </a:rPr>
              <a:t> Conference 201</a:t>
            </a:r>
            <a:r>
              <a:rPr lang="pl-PL" altLang="pl-PL" sz="1800" b="1" dirty="0">
                <a:solidFill>
                  <a:schemeClr val="bg2"/>
                </a:solidFill>
                <a:latin typeface="Calibri" pitchFamily="34" charset="0"/>
                <a:cs typeface="Arial" charset="0"/>
              </a:rPr>
              <a:t>9</a:t>
            </a:r>
            <a:endParaRPr lang="en-US" altLang="pl-PL" sz="1800" b="1" dirty="0">
              <a:solidFill>
                <a:schemeClr val="bg2"/>
              </a:solidFill>
              <a:latin typeface="Calibri" pitchFamily="34" charset="0"/>
              <a:cs typeface="Arial" charset="0"/>
            </a:endParaRPr>
          </a:p>
        </p:txBody>
      </p:sp>
      <p:sp>
        <p:nvSpPr>
          <p:cNvPr id="5" name="Podtytuł 4"/>
          <p:cNvSpPr txBox="1">
            <a:spLocks/>
          </p:cNvSpPr>
          <p:nvPr/>
        </p:nvSpPr>
        <p:spPr bwMode="auto">
          <a:xfrm>
            <a:off x="4465835" y="3295247"/>
            <a:ext cx="4075093" cy="164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r" rtl="0" eaLnBrk="0" fontAlgn="base" hangingPunct="0">
              <a:spcBef>
                <a:spcPct val="20000"/>
              </a:spcBef>
              <a:spcAft>
                <a:spcPct val="0"/>
              </a:spcAft>
              <a:buFont typeface="Wingdings" pitchFamily="2" charset="2"/>
              <a:buNone/>
              <a:defRPr sz="2400" b="1" kern="1200">
                <a:solidFill>
                  <a:schemeClr val="tx1">
                    <a:tint val="75000"/>
                  </a:schemeClr>
                </a:solidFill>
                <a:latin typeface="Verdana" pitchFamily="34" charset="0"/>
                <a:ea typeface="Verdana" pitchFamily="34" charset="0"/>
                <a:cs typeface="Verdana" pitchFamily="34" charset="0"/>
              </a:defRPr>
            </a:lvl1pPr>
            <a:lvl2pPr marL="457200" indent="0" algn="ctr" rtl="0" eaLnBrk="0" fontAlgn="base" hangingPunct="0">
              <a:spcBef>
                <a:spcPct val="20000"/>
              </a:spcBef>
              <a:spcAft>
                <a:spcPct val="0"/>
              </a:spcAft>
              <a:buFont typeface="Wingdings" pitchFamily="2" charset="2"/>
              <a:buNone/>
              <a:defRPr sz="2800" kern="1200">
                <a:solidFill>
                  <a:schemeClr val="tx1">
                    <a:tint val="75000"/>
                  </a:schemeClr>
                </a:solidFill>
                <a:latin typeface="Verdana" pitchFamily="34" charset="0"/>
                <a:ea typeface="Verdana" pitchFamily="34" charset="0"/>
                <a:cs typeface="Verdana" pitchFamily="34" charset="0"/>
              </a:defRPr>
            </a:lvl2pPr>
            <a:lvl3pPr marL="914400" indent="0" algn="ctr" rtl="0" eaLnBrk="0" fontAlgn="base" hangingPunct="0">
              <a:spcBef>
                <a:spcPct val="20000"/>
              </a:spcBef>
              <a:spcAft>
                <a:spcPct val="0"/>
              </a:spcAft>
              <a:buFont typeface="Wingdings" pitchFamily="2" charset="2"/>
              <a:buNone/>
              <a:defRPr sz="2600" kern="1200">
                <a:solidFill>
                  <a:schemeClr val="tx1">
                    <a:tint val="75000"/>
                  </a:schemeClr>
                </a:solidFill>
                <a:latin typeface="Verdana" pitchFamily="34" charset="0"/>
                <a:ea typeface="Verdana" pitchFamily="34" charset="0"/>
                <a:cs typeface="Verdana" pitchFamily="34" charset="0"/>
              </a:defRPr>
            </a:lvl3pPr>
            <a:lvl4pPr marL="1371600" indent="0" algn="ctr" rtl="0" eaLnBrk="0" fontAlgn="base" hangingPunct="0">
              <a:spcBef>
                <a:spcPct val="20000"/>
              </a:spcBef>
              <a:spcAft>
                <a:spcPct val="0"/>
              </a:spcAft>
              <a:buFont typeface="Wingdings" pitchFamily="2" charset="2"/>
              <a:buNone/>
              <a:defRPr sz="2400" kern="1200">
                <a:solidFill>
                  <a:schemeClr val="tx1">
                    <a:tint val="75000"/>
                  </a:schemeClr>
                </a:solidFill>
                <a:latin typeface="Verdana" pitchFamily="34" charset="0"/>
                <a:ea typeface="Verdana" pitchFamily="34" charset="0"/>
                <a:cs typeface="Verdana" pitchFamily="34" charset="0"/>
              </a:defRPr>
            </a:lvl4pPr>
            <a:lvl5pPr marL="1828800" indent="0" algn="ctr" rtl="0" eaLnBrk="0" fontAlgn="base" hangingPunct="0">
              <a:spcBef>
                <a:spcPct val="20000"/>
              </a:spcBef>
              <a:spcAft>
                <a:spcPct val="0"/>
              </a:spcAft>
              <a:buFont typeface="Wingdings" pitchFamily="2" charset="2"/>
              <a:buNone/>
              <a:defRPr sz="2200" kern="1200">
                <a:solidFill>
                  <a:schemeClr val="tx1">
                    <a:tint val="75000"/>
                  </a:schemeClr>
                </a:solidFill>
                <a:latin typeface="Verdana" pitchFamily="34" charset="0"/>
                <a:ea typeface="Verdana" pitchFamily="34" charset="0"/>
                <a:cs typeface="Verdana"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pl-PL" altLang="pl-PL" sz="600" dirty="0">
              <a:solidFill>
                <a:schemeClr val="bg1"/>
              </a:solidFill>
            </a:endParaRPr>
          </a:p>
          <a:p>
            <a:pPr algn="l"/>
            <a:r>
              <a:rPr lang="pl-PL" altLang="pl-PL" sz="1600" dirty="0" err="1">
                <a:solidFill>
                  <a:schemeClr val="bg1"/>
                </a:solidFill>
              </a:rPr>
              <a:t>Roisin</a:t>
            </a:r>
            <a:r>
              <a:rPr lang="pl-PL" altLang="pl-PL" sz="1600" dirty="0">
                <a:solidFill>
                  <a:schemeClr val="bg1"/>
                </a:solidFill>
              </a:rPr>
              <a:t> </a:t>
            </a:r>
            <a:r>
              <a:rPr lang="pl-PL" altLang="pl-PL" sz="1600" dirty="0" err="1">
                <a:solidFill>
                  <a:schemeClr val="bg1"/>
                </a:solidFill>
              </a:rPr>
              <a:t>Mullins</a:t>
            </a:r>
            <a:r>
              <a:rPr lang="pl-PL" altLang="pl-PL" sz="1600" dirty="0">
                <a:solidFill>
                  <a:schemeClr val="bg1"/>
                </a:solidFill>
              </a:rPr>
              <a:t>      Sandra </a:t>
            </a:r>
            <a:r>
              <a:rPr lang="pl-PL" altLang="pl-PL" sz="1600" dirty="0" err="1">
                <a:solidFill>
                  <a:schemeClr val="bg1"/>
                </a:solidFill>
              </a:rPr>
              <a:t>Dettmer</a:t>
            </a:r>
            <a:endParaRPr lang="pl-PL" altLang="pl-PL" sz="1600" dirty="0">
              <a:solidFill>
                <a:schemeClr val="bg1"/>
              </a:solidFill>
            </a:endParaRPr>
          </a:p>
          <a:p>
            <a:pPr algn="l"/>
            <a:r>
              <a:rPr lang="en-US" sz="1600" dirty="0"/>
              <a:t>University of</a:t>
            </a:r>
            <a:r>
              <a:rPr lang="pl-PL" sz="1600" dirty="0"/>
              <a:t> </a:t>
            </a:r>
            <a:r>
              <a:rPr lang="en-US" sz="1600" dirty="0"/>
              <a:t>Wales Trinity Saint David, United Kingdom</a:t>
            </a:r>
            <a:r>
              <a:rPr lang="pl-PL" altLang="pl-PL" sz="1600" dirty="0">
                <a:solidFill>
                  <a:schemeClr val="bg1"/>
                </a:solidFill>
              </a:rPr>
              <a:t>   </a:t>
            </a:r>
          </a:p>
          <a:p>
            <a:pPr algn="l"/>
            <a:endParaRPr lang="pl-PL" altLang="pl-PL" sz="1600" dirty="0">
              <a:solidFill>
                <a:schemeClr val="bg1"/>
              </a:solidFill>
            </a:endParaRPr>
          </a:p>
        </p:txBody>
      </p:sp>
      <p:pic>
        <p:nvPicPr>
          <p:cNvPr id="6" name="Obraz 5" descr="D.jpg"/>
          <p:cNvPicPr/>
          <p:nvPr/>
        </p:nvPicPr>
        <p:blipFill>
          <a:blip r:embed="rId4"/>
          <a:srcRect/>
          <a:stretch>
            <a:fillRect/>
          </a:stretch>
        </p:blipFill>
        <p:spPr bwMode="auto">
          <a:xfrm>
            <a:off x="438978" y="4781271"/>
            <a:ext cx="1457325" cy="1208405"/>
          </a:xfrm>
          <a:prstGeom prst="rect">
            <a:avLst/>
          </a:prstGeom>
          <a:noFill/>
        </p:spPr>
      </p:pic>
      <p:pic>
        <p:nvPicPr>
          <p:cNvPr id="7" name="Obraz 6"/>
          <p:cNvPicPr/>
          <p:nvPr/>
        </p:nvPicPr>
        <p:blipFill>
          <a:blip r:embed="rId5"/>
          <a:srcRect/>
          <a:stretch>
            <a:fillRect/>
          </a:stretch>
        </p:blipFill>
        <p:spPr bwMode="auto">
          <a:xfrm>
            <a:off x="2570887" y="4562514"/>
            <a:ext cx="1179195" cy="1645920"/>
          </a:xfrm>
          <a:prstGeom prst="rect">
            <a:avLst/>
          </a:prstGeom>
          <a:noFill/>
        </p:spPr>
      </p:pic>
      <p:pic>
        <p:nvPicPr>
          <p:cNvPr id="9" name="Obraz 8">
            <a:extLst>
              <a:ext uri="{FF2B5EF4-FFF2-40B4-BE49-F238E27FC236}">
                <a16:creationId xmlns:a16="http://schemas.microsoft.com/office/drawing/2014/main" id="{B73C6A0B-7454-41B9-92BD-029CAB94DB27}"/>
              </a:ext>
            </a:extLst>
          </p:cNvPr>
          <p:cNvPicPr/>
          <p:nvPr/>
        </p:nvPicPr>
        <p:blipFill>
          <a:blip r:embed="rId6"/>
          <a:srcRect/>
          <a:stretch>
            <a:fillRect/>
          </a:stretch>
        </p:blipFill>
        <p:spPr bwMode="auto">
          <a:xfrm>
            <a:off x="4656567" y="4554382"/>
            <a:ext cx="1362075" cy="1552575"/>
          </a:xfrm>
          <a:prstGeom prst="rect">
            <a:avLst/>
          </a:prstGeom>
          <a:noFill/>
          <a:ln w="9525">
            <a:noFill/>
            <a:miter lim="800000"/>
            <a:headEnd/>
            <a:tailEnd/>
          </a:ln>
        </p:spPr>
      </p:pic>
      <p:pic>
        <p:nvPicPr>
          <p:cNvPr id="10" name="Obraz 9">
            <a:extLst>
              <a:ext uri="{FF2B5EF4-FFF2-40B4-BE49-F238E27FC236}">
                <a16:creationId xmlns:a16="http://schemas.microsoft.com/office/drawing/2014/main" id="{FE92E895-60FB-44CE-B59B-D71233BDD34C}"/>
              </a:ext>
            </a:extLst>
          </p:cNvPr>
          <p:cNvPicPr/>
          <p:nvPr/>
        </p:nvPicPr>
        <p:blipFill>
          <a:blip r:embed="rId7"/>
          <a:srcRect/>
          <a:stretch>
            <a:fillRect/>
          </a:stretch>
        </p:blipFill>
        <p:spPr bwMode="auto">
          <a:xfrm>
            <a:off x="6817574" y="4562514"/>
            <a:ext cx="1330960" cy="1550035"/>
          </a:xfrm>
          <a:prstGeom prst="rect">
            <a:avLst/>
          </a:prstGeom>
          <a:noFill/>
          <a:ln w="9525">
            <a:noFill/>
            <a:miter lim="800000"/>
            <a:headEnd/>
            <a:tailEnd/>
          </a:ln>
        </p:spPr>
      </p:pic>
      <p:pic>
        <p:nvPicPr>
          <p:cNvPr id="8" name="01">
            <a:hlinkClick r:id="" action="ppaction://media"/>
            <a:extLst>
              <a:ext uri="{FF2B5EF4-FFF2-40B4-BE49-F238E27FC236}">
                <a16:creationId xmlns:a16="http://schemas.microsoft.com/office/drawing/2014/main" id="{C09CA7C9-674A-48FB-ADD2-62D3CE0625D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34400" y="11663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8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8746089B-2773-4C77-BC1B-848F142BB362}" type="slidenum">
              <a:rPr lang="pl-PL" altLang="pl-PL" smtClean="0"/>
              <a:pPr>
                <a:defRPr/>
              </a:pPr>
              <a:t>10</a:t>
            </a:fld>
            <a:endParaRPr lang="pl-PL" altLang="pl-PL"/>
          </a:p>
        </p:txBody>
      </p:sp>
      <p:sp>
        <p:nvSpPr>
          <p:cNvPr id="3" name="Tytuł 1"/>
          <p:cNvSpPr txBox="1">
            <a:spLocks/>
          </p:cNvSpPr>
          <p:nvPr/>
        </p:nvSpPr>
        <p:spPr bwMode="auto">
          <a:xfrm>
            <a:off x="323528" y="1988840"/>
            <a:ext cx="8712522" cy="105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rgbClr val="986E1C"/>
                </a:solidFill>
                <a:latin typeface="Verdana" pitchFamily="34" charset="0"/>
                <a:ea typeface="Verdana" pitchFamily="34" charset="0"/>
                <a:cs typeface="Verdana" pitchFamily="34" charset="0"/>
              </a:defRPr>
            </a:lvl1pPr>
            <a:lvl2pPr algn="l" rtl="0" eaLnBrk="0" fontAlgn="base" hangingPunct="0">
              <a:spcBef>
                <a:spcPct val="0"/>
              </a:spcBef>
              <a:spcAft>
                <a:spcPct val="0"/>
              </a:spcAft>
              <a:defRPr sz="4400">
                <a:solidFill>
                  <a:srgbClr val="986E1C"/>
                </a:solidFill>
                <a:latin typeface="Verdana" pitchFamily="34" charset="0"/>
                <a:ea typeface="Verdana" pitchFamily="34" charset="0"/>
                <a:cs typeface="Verdana" pitchFamily="34" charset="0"/>
              </a:defRPr>
            </a:lvl2pPr>
            <a:lvl3pPr algn="l" rtl="0" eaLnBrk="0" fontAlgn="base" hangingPunct="0">
              <a:spcBef>
                <a:spcPct val="0"/>
              </a:spcBef>
              <a:spcAft>
                <a:spcPct val="0"/>
              </a:spcAft>
              <a:defRPr sz="4400">
                <a:solidFill>
                  <a:srgbClr val="986E1C"/>
                </a:solidFill>
                <a:latin typeface="Verdana" pitchFamily="34" charset="0"/>
                <a:ea typeface="Verdana" pitchFamily="34" charset="0"/>
                <a:cs typeface="Verdana" pitchFamily="34" charset="0"/>
              </a:defRPr>
            </a:lvl3pPr>
            <a:lvl4pPr algn="l" rtl="0" eaLnBrk="0" fontAlgn="base" hangingPunct="0">
              <a:spcBef>
                <a:spcPct val="0"/>
              </a:spcBef>
              <a:spcAft>
                <a:spcPct val="0"/>
              </a:spcAft>
              <a:defRPr sz="4400">
                <a:solidFill>
                  <a:srgbClr val="986E1C"/>
                </a:solidFill>
                <a:latin typeface="Verdana" pitchFamily="34" charset="0"/>
                <a:ea typeface="Verdana" pitchFamily="34" charset="0"/>
                <a:cs typeface="Verdana" pitchFamily="34" charset="0"/>
              </a:defRPr>
            </a:lvl4pPr>
            <a:lvl5pPr algn="l" rtl="0" eaLnBrk="0" fontAlgn="base" hangingPunct="0">
              <a:spcBef>
                <a:spcPct val="0"/>
              </a:spcBef>
              <a:spcAft>
                <a:spcPct val="0"/>
              </a:spcAft>
              <a:defRPr sz="4400">
                <a:solidFill>
                  <a:srgbClr val="986E1C"/>
                </a:solidFill>
                <a:latin typeface="Verdana" pitchFamily="34" charset="0"/>
                <a:ea typeface="Verdana" pitchFamily="34" charset="0"/>
                <a:cs typeface="Verdana" pitchFamily="34" charset="0"/>
              </a:defRPr>
            </a:lvl5pPr>
            <a:lvl6pPr marL="457200" algn="l" rtl="0" fontAlgn="base">
              <a:spcBef>
                <a:spcPct val="0"/>
              </a:spcBef>
              <a:spcAft>
                <a:spcPct val="0"/>
              </a:spcAft>
              <a:defRPr sz="4400">
                <a:solidFill>
                  <a:srgbClr val="007F5D"/>
                </a:solidFill>
                <a:latin typeface="Verdana" pitchFamily="34" charset="0"/>
                <a:ea typeface="Verdana" pitchFamily="34" charset="0"/>
                <a:cs typeface="Verdana" pitchFamily="34" charset="0"/>
              </a:defRPr>
            </a:lvl6pPr>
            <a:lvl7pPr marL="914400" algn="l" rtl="0" fontAlgn="base">
              <a:spcBef>
                <a:spcPct val="0"/>
              </a:spcBef>
              <a:spcAft>
                <a:spcPct val="0"/>
              </a:spcAft>
              <a:defRPr sz="4400">
                <a:solidFill>
                  <a:srgbClr val="007F5D"/>
                </a:solidFill>
                <a:latin typeface="Verdana" pitchFamily="34" charset="0"/>
                <a:ea typeface="Verdana" pitchFamily="34" charset="0"/>
                <a:cs typeface="Verdana" pitchFamily="34" charset="0"/>
              </a:defRPr>
            </a:lvl7pPr>
            <a:lvl8pPr marL="1371600" algn="l" rtl="0" fontAlgn="base">
              <a:spcBef>
                <a:spcPct val="0"/>
              </a:spcBef>
              <a:spcAft>
                <a:spcPct val="0"/>
              </a:spcAft>
              <a:defRPr sz="4400">
                <a:solidFill>
                  <a:srgbClr val="007F5D"/>
                </a:solidFill>
                <a:latin typeface="Verdana" pitchFamily="34" charset="0"/>
                <a:ea typeface="Verdana" pitchFamily="34" charset="0"/>
                <a:cs typeface="Verdana" pitchFamily="34" charset="0"/>
              </a:defRPr>
            </a:lvl8pPr>
            <a:lvl9pPr marL="1828800" algn="l" rtl="0" fontAlgn="base">
              <a:spcBef>
                <a:spcPct val="0"/>
              </a:spcBef>
              <a:spcAft>
                <a:spcPct val="0"/>
              </a:spcAft>
              <a:defRPr sz="4400">
                <a:solidFill>
                  <a:srgbClr val="007F5D"/>
                </a:solidFill>
                <a:latin typeface="Verdana" pitchFamily="34" charset="0"/>
                <a:ea typeface="Verdana" pitchFamily="34" charset="0"/>
                <a:cs typeface="Verdana" pitchFamily="34" charset="0"/>
              </a:defRPr>
            </a:lvl9pPr>
          </a:lstStyle>
          <a:p>
            <a:pPr eaLnBrk="1" hangingPunct="1"/>
            <a:r>
              <a:rPr lang="pl-PL" altLang="pl-PL" sz="3200" b="1" dirty="0" err="1"/>
              <a:t>Findings</a:t>
            </a:r>
            <a:r>
              <a:rPr lang="pl-PL" altLang="pl-PL" sz="3200" b="1" dirty="0"/>
              <a:t> of </a:t>
            </a:r>
            <a:r>
              <a:rPr lang="pl-PL" altLang="pl-PL" sz="3200" b="1" dirty="0" err="1"/>
              <a:t>our</a:t>
            </a:r>
            <a:r>
              <a:rPr lang="pl-PL" altLang="pl-PL" sz="3200" b="1" dirty="0"/>
              <a:t> </a:t>
            </a:r>
            <a:r>
              <a:rPr lang="pl-PL" altLang="pl-PL" sz="3200" b="1" dirty="0" err="1"/>
              <a:t>research</a:t>
            </a:r>
            <a:endParaRPr lang="en-US" altLang="pl-PL" sz="3200" dirty="0"/>
          </a:p>
        </p:txBody>
      </p:sp>
      <p:pic>
        <p:nvPicPr>
          <p:cNvPr id="5" nam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81366"/>
            <a:ext cx="609600" cy="609600"/>
          </a:xfrm>
          <a:prstGeom prst="rect">
            <a:avLst/>
          </a:prstGeom>
        </p:spPr>
      </p:pic>
    </p:spTree>
    <p:extLst>
      <p:ext uri="{BB962C8B-B14F-4D97-AF65-F5344CB8AC3E}">
        <p14:creationId xmlns:p14="http://schemas.microsoft.com/office/powerpoint/2010/main" val="3684879840"/>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numeru slajd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eaLnBrk="1" hangingPunct="1">
              <a:spcBef>
                <a:spcPct val="0"/>
              </a:spcBef>
              <a:buFontTx/>
              <a:buNone/>
            </a:pPr>
            <a:fld id="{357546D9-DB0A-4AF5-BD16-558E645E3114}" type="slidenum">
              <a:rPr lang="pl-PL" altLang="pl-PL" sz="1200" smtClean="0">
                <a:solidFill>
                  <a:srgbClr val="898989"/>
                </a:solidFill>
                <a:cs typeface="Arial" charset="0"/>
              </a:rPr>
              <a:pPr eaLnBrk="1" hangingPunct="1">
                <a:spcBef>
                  <a:spcPct val="0"/>
                </a:spcBef>
                <a:buFontTx/>
                <a:buNone/>
              </a:pPr>
              <a:t>11</a:t>
            </a:fld>
            <a:endParaRPr lang="pl-PL" altLang="pl-PL" sz="1200">
              <a:solidFill>
                <a:srgbClr val="898989"/>
              </a:solidFill>
              <a:cs typeface="Arial" charset="0"/>
            </a:endParaRPr>
          </a:p>
        </p:txBody>
      </p:sp>
      <p:sp>
        <p:nvSpPr>
          <p:cNvPr id="15363" name="Tytuł 1"/>
          <p:cNvSpPr>
            <a:spLocks noGrp="1"/>
          </p:cNvSpPr>
          <p:nvPr>
            <p:ph type="title" idx="4294967295"/>
          </p:nvPr>
        </p:nvSpPr>
        <p:spPr>
          <a:xfrm>
            <a:off x="250825" y="404664"/>
            <a:ext cx="8785225" cy="1512168"/>
          </a:xfrm>
        </p:spPr>
        <p:txBody>
          <a:bodyPr/>
          <a:lstStyle/>
          <a:p>
            <a:pPr>
              <a:lnSpc>
                <a:spcPct val="90000"/>
              </a:lnSpc>
              <a:spcAft>
                <a:spcPct val="40000"/>
              </a:spcAft>
            </a:pPr>
            <a:r>
              <a:rPr lang="pl-PL" altLang="pl-PL" sz="2400" b="1" dirty="0">
                <a:solidFill>
                  <a:srgbClr val="558ED5"/>
                </a:solidFill>
                <a:cs typeface="Arial" charset="0"/>
              </a:rPr>
              <a:t>H</a:t>
            </a:r>
            <a:r>
              <a:rPr lang="en-US" altLang="pl-PL" sz="2400" b="1" dirty="0">
                <a:solidFill>
                  <a:srgbClr val="558ED5"/>
                </a:solidFill>
                <a:cs typeface="Arial" charset="0"/>
              </a:rPr>
              <a:t>1: </a:t>
            </a:r>
            <a:r>
              <a:rPr lang="en-US" sz="2400" dirty="0"/>
              <a:t>There are statistically significant differences between Poland- and UK-based prosumers’ engagement in business process innovations</a:t>
            </a:r>
            <a:br>
              <a:rPr lang="en-US" sz="2400" dirty="0"/>
            </a:br>
            <a:br>
              <a:rPr lang="en-US" sz="2400" dirty="0"/>
            </a:br>
            <a:endParaRPr lang="en-US" altLang="pl-PL" sz="2400" b="1" dirty="0">
              <a:solidFill>
                <a:srgbClr val="558ED5"/>
              </a:solidFill>
              <a:cs typeface="Arial" charset="0"/>
            </a:endParaRPr>
          </a:p>
        </p:txBody>
      </p:sp>
      <p:sp>
        <p:nvSpPr>
          <p:cNvPr id="9" name="Text Box 39"/>
          <p:cNvSpPr txBox="1">
            <a:spLocks noChangeArrowheads="1"/>
          </p:cNvSpPr>
          <p:nvPr/>
        </p:nvSpPr>
        <p:spPr bwMode="auto">
          <a:xfrm>
            <a:off x="433280" y="5768272"/>
            <a:ext cx="7704856" cy="397032"/>
          </a:xfrm>
          <a:prstGeom prst="rect">
            <a:avLst/>
          </a:prstGeom>
          <a:gradFill rotWithShape="1">
            <a:gsLst>
              <a:gs pos="0">
                <a:schemeClr val="bg1"/>
              </a:gs>
              <a:gs pos="100000">
                <a:srgbClr val="81ABD5"/>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10800" rIns="10800">
            <a:spAutoFit/>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algn="ctr" eaLnBrk="1" hangingPunct="1">
              <a:lnSpc>
                <a:spcPct val="90000"/>
              </a:lnSpc>
              <a:spcBef>
                <a:spcPct val="0"/>
              </a:spcBef>
              <a:buNone/>
            </a:pPr>
            <a:r>
              <a:rPr lang="en-US" altLang="pl-PL" sz="2200" b="1" cap="small" dirty="0">
                <a:solidFill>
                  <a:srgbClr val="000066"/>
                </a:solidFill>
                <a:effectLst>
                  <a:outerShdw blurRad="38100" dist="38100" dir="2700000" algn="tl">
                    <a:srgbClr val="C0C0C0"/>
                  </a:outerShdw>
                </a:effectLst>
                <a:cs typeface="Arial" charset="0"/>
              </a:rPr>
              <a:t>hypothesis H1 is supported in our study</a:t>
            </a:r>
          </a:p>
        </p:txBody>
      </p:sp>
      <p:sp>
        <p:nvSpPr>
          <p:cNvPr id="8" name="Prostokąt 7">
            <a:extLst>
              <a:ext uri="{FF2B5EF4-FFF2-40B4-BE49-F238E27FC236}">
                <a16:creationId xmlns:a16="http://schemas.microsoft.com/office/drawing/2014/main" id="{08BBC77A-2A5C-4BED-9098-4830ADE1707B}"/>
              </a:ext>
            </a:extLst>
          </p:cNvPr>
          <p:cNvSpPr/>
          <p:nvPr/>
        </p:nvSpPr>
        <p:spPr>
          <a:xfrm>
            <a:off x="478387" y="4146685"/>
            <a:ext cx="7992888" cy="1107996"/>
          </a:xfrm>
          <a:prstGeom prst="rect">
            <a:avLst/>
          </a:prstGeom>
        </p:spPr>
        <p:txBody>
          <a:bodyPr wrap="square">
            <a:spAutoFit/>
          </a:bodyPr>
          <a:lstStyle/>
          <a:p>
            <a:r>
              <a:rPr lang="pl-PL" sz="2200" b="1" dirty="0"/>
              <a:t>T</a:t>
            </a:r>
            <a:r>
              <a:rPr lang="de-DE" sz="2200" b="1" dirty="0"/>
              <a:t>he Mann-Whitney U </a:t>
            </a:r>
            <a:r>
              <a:rPr lang="de-DE" sz="2200" b="1" dirty="0" err="1"/>
              <a:t>test</a:t>
            </a:r>
            <a:r>
              <a:rPr lang="de-DE" sz="2200" b="1" dirty="0"/>
              <a:t> </a:t>
            </a:r>
            <a:r>
              <a:rPr lang="pl-PL" sz="2200" b="1" dirty="0" err="1"/>
              <a:t>indicated</a:t>
            </a:r>
            <a:r>
              <a:rPr lang="pl-PL" sz="2200" b="1" dirty="0"/>
              <a:t> </a:t>
            </a:r>
            <a:r>
              <a:rPr lang="en-US" sz="2200" b="1" dirty="0"/>
              <a:t>that there are statistically significant differences between Poland- and UK-based prosumers in their engagement in business processes innovations. </a:t>
            </a:r>
            <a:endParaRPr lang="pl-PL" sz="2200" b="1" dirty="0"/>
          </a:p>
        </p:txBody>
      </p:sp>
      <p:graphicFrame>
        <p:nvGraphicFramePr>
          <p:cNvPr id="5" name="Tabela 4">
            <a:extLst>
              <a:ext uri="{FF2B5EF4-FFF2-40B4-BE49-F238E27FC236}">
                <a16:creationId xmlns:a16="http://schemas.microsoft.com/office/drawing/2014/main" id="{87208D59-FA40-44A7-88DB-A879B983C5D0}"/>
              </a:ext>
            </a:extLst>
          </p:cNvPr>
          <p:cNvGraphicFramePr>
            <a:graphicFrameLocks noGrp="1"/>
          </p:cNvGraphicFramePr>
          <p:nvPr>
            <p:extLst>
              <p:ext uri="{D42A27DB-BD31-4B8C-83A1-F6EECF244321}">
                <p14:modId xmlns:p14="http://schemas.microsoft.com/office/powerpoint/2010/main" val="3862196635"/>
              </p:ext>
            </p:extLst>
          </p:nvPr>
        </p:nvGraphicFramePr>
        <p:xfrm>
          <a:off x="2039320" y="1614943"/>
          <a:ext cx="4692919" cy="1949229"/>
        </p:xfrm>
        <a:graphic>
          <a:graphicData uri="http://schemas.openxmlformats.org/drawingml/2006/table">
            <a:tbl>
              <a:tblPr firstRow="1" firstCol="1" bandRow="1">
                <a:tableStyleId>{5A111915-BE36-4E01-A7E5-04B1672EAD32}</a:tableStyleId>
              </a:tblPr>
              <a:tblGrid>
                <a:gridCol w="4692919">
                  <a:extLst>
                    <a:ext uri="{9D8B030D-6E8A-4147-A177-3AD203B41FA5}">
                      <a16:colId xmlns:a16="http://schemas.microsoft.com/office/drawing/2014/main" val="3815248305"/>
                    </a:ext>
                  </a:extLst>
                </a:gridCol>
              </a:tblGrid>
              <a:tr h="435581">
                <a:tc>
                  <a:txBody>
                    <a:bodyPr/>
                    <a:lstStyle/>
                    <a:p>
                      <a:pPr>
                        <a:spcAft>
                          <a:spcPts val="0"/>
                        </a:spcAft>
                      </a:pPr>
                      <a:r>
                        <a:rPr lang="en-US" sz="1800" kern="1000" dirty="0">
                          <a:effectLst/>
                        </a:rPr>
                        <a:t>Operational business processes</a:t>
                      </a:r>
                      <a:endParaRPr lang="en-US" sz="1800" kern="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10118256"/>
                  </a:ext>
                </a:extLst>
              </a:tr>
              <a:tr h="370364">
                <a:tc>
                  <a:txBody>
                    <a:bodyPr/>
                    <a:lstStyle/>
                    <a:p>
                      <a:pPr>
                        <a:spcAft>
                          <a:spcPts val="0"/>
                        </a:spcAft>
                      </a:pPr>
                      <a:r>
                        <a:rPr lang="en-US" sz="1800" kern="1000" dirty="0">
                          <a:effectLst/>
                        </a:rPr>
                        <a:t>BP2</a:t>
                      </a:r>
                      <a:r>
                        <a:rPr lang="pl-PL" sz="1800" kern="1000" dirty="0">
                          <a:effectLst/>
                        </a:rPr>
                        <a:t>   </a:t>
                      </a:r>
                      <a:r>
                        <a:rPr lang="en-US" sz="1800" kern="1000" dirty="0">
                          <a:effectLst/>
                        </a:rPr>
                        <a:t>Develop and manage</a:t>
                      </a:r>
                      <a:r>
                        <a:rPr lang="pl-PL" sz="1800" kern="1000" dirty="0">
                          <a:effectLst/>
                        </a:rPr>
                        <a:t> </a:t>
                      </a:r>
                      <a:r>
                        <a:rPr lang="en-US" sz="1800" kern="1000" dirty="0">
                          <a:effectLst/>
                        </a:rPr>
                        <a:t>products </a:t>
                      </a:r>
                      <a:endParaRPr lang="en-US" sz="1800" kern="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99978183"/>
                  </a:ext>
                </a:extLst>
              </a:tr>
              <a:tr h="360040">
                <a:tc>
                  <a:txBody>
                    <a:bodyPr/>
                    <a:lstStyle/>
                    <a:p>
                      <a:pPr>
                        <a:spcAft>
                          <a:spcPts val="0"/>
                        </a:spcAft>
                      </a:pPr>
                      <a:r>
                        <a:rPr lang="en-US" sz="1800" kern="1000" dirty="0">
                          <a:effectLst/>
                        </a:rPr>
                        <a:t>BP3</a:t>
                      </a:r>
                      <a:r>
                        <a:rPr lang="pl-PL" sz="1800" kern="1000" dirty="0">
                          <a:effectLst/>
                        </a:rPr>
                        <a:t>   </a:t>
                      </a:r>
                      <a:r>
                        <a:rPr lang="en-US" sz="1800" kern="1000" dirty="0">
                          <a:effectLst/>
                        </a:rPr>
                        <a:t>Market and sell products </a:t>
                      </a:r>
                      <a:endParaRPr lang="en-US" sz="1800" kern="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10199315"/>
                  </a:ext>
                </a:extLst>
              </a:tr>
              <a:tr h="435581">
                <a:tc>
                  <a:txBody>
                    <a:bodyPr/>
                    <a:lstStyle/>
                    <a:p>
                      <a:pPr>
                        <a:spcAft>
                          <a:spcPts val="0"/>
                        </a:spcAft>
                      </a:pPr>
                      <a:r>
                        <a:rPr lang="en-US" sz="1800" kern="1000" dirty="0">
                          <a:effectLst/>
                        </a:rPr>
                        <a:t>BP4</a:t>
                      </a:r>
                      <a:r>
                        <a:rPr lang="pl-PL" sz="1800" kern="1000" dirty="0">
                          <a:effectLst/>
                        </a:rPr>
                        <a:t>   </a:t>
                      </a:r>
                      <a:r>
                        <a:rPr lang="en-US" sz="1800" kern="1000" dirty="0">
                          <a:effectLst/>
                        </a:rPr>
                        <a:t>Deliver products </a:t>
                      </a:r>
                      <a:endParaRPr lang="en-US" sz="1800" kern="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24633858"/>
                  </a:ext>
                </a:extLst>
              </a:tr>
              <a:tr h="347663">
                <a:tc>
                  <a:txBody>
                    <a:bodyPr/>
                    <a:lstStyle/>
                    <a:p>
                      <a:pPr>
                        <a:spcAft>
                          <a:spcPts val="0"/>
                        </a:spcAft>
                      </a:pPr>
                      <a:r>
                        <a:rPr lang="en-US" sz="1800" kern="1000" dirty="0">
                          <a:effectLst/>
                        </a:rPr>
                        <a:t>BP5</a:t>
                      </a:r>
                      <a:r>
                        <a:rPr lang="pl-PL" sz="1800" kern="1000" dirty="0">
                          <a:effectLst/>
                        </a:rPr>
                        <a:t>   </a:t>
                      </a:r>
                      <a:r>
                        <a:rPr lang="en-US" sz="1800" kern="1000" dirty="0">
                          <a:effectLst/>
                        </a:rPr>
                        <a:t>Manage customer service</a:t>
                      </a:r>
                      <a:endParaRPr lang="en-US" sz="1800" kern="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02213868"/>
                  </a:ext>
                </a:extLst>
              </a:tr>
            </a:tbl>
          </a:graphicData>
        </a:graphic>
      </p:graphicFrame>
      <p:pic>
        <p:nvPicPr>
          <p:cNvPr id="7" name="Nagrany dźwięk">
            <a:hlinkClick r:id="" action="ppaction://media"/>
            <a:extLst>
              <a:ext uri="{FF2B5EF4-FFF2-40B4-BE49-F238E27FC236}">
                <a16:creationId xmlns:a16="http://schemas.microsoft.com/office/drawing/2014/main" id="{1F087C3C-2135-4563-A83F-8914DC890A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7094" y="99864"/>
            <a:ext cx="609600" cy="609600"/>
          </a:xfrm>
          <a:prstGeom prst="rect">
            <a:avLst/>
          </a:prstGeom>
        </p:spPr>
      </p:pic>
    </p:spTree>
    <p:extLst>
      <p:ext uri="{BB962C8B-B14F-4D97-AF65-F5344CB8AC3E}">
        <p14:creationId xmlns:p14="http://schemas.microsoft.com/office/powerpoint/2010/main" val="2228924149"/>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475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numeru slajd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eaLnBrk="1" hangingPunct="1">
              <a:spcBef>
                <a:spcPct val="0"/>
              </a:spcBef>
              <a:buFontTx/>
              <a:buNone/>
            </a:pPr>
            <a:fld id="{357546D9-DB0A-4AF5-BD16-558E645E3114}" type="slidenum">
              <a:rPr lang="pl-PL" altLang="pl-PL" sz="1200" smtClean="0">
                <a:solidFill>
                  <a:srgbClr val="898989"/>
                </a:solidFill>
                <a:cs typeface="Arial" charset="0"/>
              </a:rPr>
              <a:pPr eaLnBrk="1" hangingPunct="1">
                <a:spcBef>
                  <a:spcPct val="0"/>
                </a:spcBef>
                <a:buFontTx/>
                <a:buNone/>
              </a:pPr>
              <a:t>12</a:t>
            </a:fld>
            <a:endParaRPr lang="pl-PL" altLang="pl-PL" sz="1200">
              <a:solidFill>
                <a:srgbClr val="898989"/>
              </a:solidFill>
              <a:cs typeface="Arial" charset="0"/>
            </a:endParaRPr>
          </a:p>
        </p:txBody>
      </p:sp>
      <p:sp>
        <p:nvSpPr>
          <p:cNvPr id="15363" name="Tytuł 1"/>
          <p:cNvSpPr>
            <a:spLocks noGrp="1"/>
          </p:cNvSpPr>
          <p:nvPr>
            <p:ph type="title" idx="4294967295"/>
          </p:nvPr>
        </p:nvSpPr>
        <p:spPr>
          <a:xfrm>
            <a:off x="358775" y="404664"/>
            <a:ext cx="8785225" cy="1052736"/>
          </a:xfrm>
        </p:spPr>
        <p:txBody>
          <a:bodyPr/>
          <a:lstStyle/>
          <a:p>
            <a:pPr>
              <a:lnSpc>
                <a:spcPct val="90000"/>
              </a:lnSpc>
              <a:spcAft>
                <a:spcPct val="40000"/>
              </a:spcAft>
            </a:pPr>
            <a:r>
              <a:rPr lang="pl-PL" altLang="pl-PL" sz="2400" b="1" dirty="0">
                <a:solidFill>
                  <a:srgbClr val="558ED5"/>
                </a:solidFill>
                <a:cs typeface="Arial" charset="0"/>
              </a:rPr>
              <a:t>H2a</a:t>
            </a:r>
            <a:r>
              <a:rPr lang="en-US" altLang="pl-PL" sz="2400" b="1" dirty="0">
                <a:solidFill>
                  <a:srgbClr val="558ED5"/>
                </a:solidFill>
                <a:cs typeface="Arial" charset="0"/>
              </a:rPr>
              <a:t>: </a:t>
            </a:r>
            <a:r>
              <a:rPr lang="en-US" altLang="pl-PL" sz="2400" dirty="0">
                <a:solidFill>
                  <a:srgbClr val="558ED5"/>
                </a:solidFill>
                <a:cs typeface="Arial" charset="0"/>
              </a:rPr>
              <a:t>There are statistically significant differences </a:t>
            </a:r>
            <a:r>
              <a:rPr lang="en-US" altLang="pl-PL" sz="2400" dirty="0">
                <a:solidFill>
                  <a:srgbClr val="00B050"/>
                </a:solidFill>
                <a:cs typeface="Arial" charset="0"/>
              </a:rPr>
              <a:t>between Poland- and UK-based prosumers’ </a:t>
            </a:r>
            <a:r>
              <a:rPr lang="en-US" altLang="pl-PL" sz="2400" dirty="0">
                <a:solidFill>
                  <a:srgbClr val="558ED5"/>
                </a:solidFill>
                <a:cs typeface="Arial" charset="0"/>
              </a:rPr>
              <a:t>engagement which contribute to </a:t>
            </a:r>
            <a:r>
              <a:rPr lang="en-US" altLang="pl-PL" sz="2400" b="1" dirty="0">
                <a:solidFill>
                  <a:srgbClr val="FF0000"/>
                </a:solidFill>
                <a:cs typeface="Arial" charset="0"/>
              </a:rPr>
              <a:t>BP2</a:t>
            </a:r>
            <a:r>
              <a:rPr lang="en-US" altLang="pl-PL" sz="2400" dirty="0">
                <a:solidFill>
                  <a:srgbClr val="FF0000"/>
                </a:solidFill>
                <a:cs typeface="Arial" charset="0"/>
              </a:rPr>
              <a:t> </a:t>
            </a:r>
            <a:r>
              <a:rPr lang="en-US" altLang="pl-PL" sz="2400" b="1" dirty="0">
                <a:solidFill>
                  <a:srgbClr val="FF0000"/>
                </a:solidFill>
                <a:cs typeface="Arial" charset="0"/>
              </a:rPr>
              <a:t>innovations</a:t>
            </a:r>
          </a:p>
        </p:txBody>
      </p:sp>
      <p:sp>
        <p:nvSpPr>
          <p:cNvPr id="2" name="Prostokąt 1"/>
          <p:cNvSpPr/>
          <p:nvPr/>
        </p:nvSpPr>
        <p:spPr>
          <a:xfrm>
            <a:off x="611188" y="5014917"/>
            <a:ext cx="7992888" cy="646331"/>
          </a:xfrm>
          <a:prstGeom prst="rect">
            <a:avLst/>
          </a:prstGeom>
        </p:spPr>
        <p:txBody>
          <a:bodyPr wrap="square">
            <a:spAutoFit/>
          </a:bodyPr>
          <a:lstStyle/>
          <a:p>
            <a:r>
              <a:rPr lang="pl-PL" dirty="0" err="1"/>
              <a:t>T</a:t>
            </a:r>
            <a:r>
              <a:rPr lang="de-DE" dirty="0"/>
              <a:t>he Mann-Whitney U </a:t>
            </a:r>
            <a:r>
              <a:rPr lang="de-DE" dirty="0" err="1"/>
              <a:t>test</a:t>
            </a:r>
            <a:r>
              <a:rPr lang="de-DE" dirty="0"/>
              <a:t> </a:t>
            </a:r>
            <a:r>
              <a:rPr lang="pl-PL" dirty="0" err="1"/>
              <a:t>indicated</a:t>
            </a:r>
            <a:r>
              <a:rPr lang="pl-PL" dirty="0"/>
              <a:t> </a:t>
            </a:r>
            <a:r>
              <a:rPr lang="en-US" dirty="0"/>
              <a:t>that </a:t>
            </a:r>
            <a:r>
              <a:rPr lang="en-US" b="1" dirty="0"/>
              <a:t>there were significant differences between Poland- and UK-based prosumers in each type of engagement</a:t>
            </a:r>
            <a:r>
              <a:rPr lang="en-US" dirty="0"/>
              <a:t> </a:t>
            </a:r>
            <a:endParaRPr lang="pl-PL" b="1" dirty="0"/>
          </a:p>
        </p:txBody>
      </p:sp>
      <p:sp>
        <p:nvSpPr>
          <p:cNvPr id="9" name="Text Box 39"/>
          <p:cNvSpPr txBox="1">
            <a:spLocks noChangeArrowheads="1"/>
          </p:cNvSpPr>
          <p:nvPr/>
        </p:nvSpPr>
        <p:spPr bwMode="auto">
          <a:xfrm>
            <a:off x="395536" y="5768272"/>
            <a:ext cx="8280400" cy="397032"/>
          </a:xfrm>
          <a:prstGeom prst="rect">
            <a:avLst/>
          </a:prstGeom>
          <a:gradFill rotWithShape="1">
            <a:gsLst>
              <a:gs pos="0">
                <a:schemeClr val="bg1"/>
              </a:gs>
              <a:gs pos="100000">
                <a:srgbClr val="81ABD5"/>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0800" rIns="10800">
            <a:spAutoFit/>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algn="ctr" eaLnBrk="1" hangingPunct="1">
              <a:lnSpc>
                <a:spcPct val="90000"/>
              </a:lnSpc>
              <a:spcBef>
                <a:spcPct val="0"/>
              </a:spcBef>
              <a:buNone/>
            </a:pPr>
            <a:r>
              <a:rPr lang="pl-PL" altLang="pl-PL" sz="2200" b="1" cap="small" dirty="0">
                <a:solidFill>
                  <a:srgbClr val="000066"/>
                </a:solidFill>
                <a:effectLst>
                  <a:outerShdw blurRad="38100" dist="38100" dir="2700000" algn="tl">
                    <a:srgbClr val="C0C0C0"/>
                  </a:outerShdw>
                </a:effectLst>
                <a:cs typeface="Arial" charset="0"/>
              </a:rPr>
              <a:t>H2a - </a:t>
            </a:r>
            <a:r>
              <a:rPr lang="en-US" altLang="pl-PL" sz="2200" b="1" cap="small" dirty="0">
                <a:solidFill>
                  <a:srgbClr val="000066"/>
                </a:solidFill>
                <a:effectLst>
                  <a:outerShdw blurRad="38100" dist="38100" dir="2700000" algn="tl">
                    <a:srgbClr val="C0C0C0"/>
                  </a:outerShdw>
                </a:effectLst>
                <a:cs typeface="Arial" charset="0"/>
              </a:rPr>
              <a:t>supported</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5" name="Prostokąt 4">
            <a:extLst>
              <a:ext uri="{FF2B5EF4-FFF2-40B4-BE49-F238E27FC236}">
                <a16:creationId xmlns:a16="http://schemas.microsoft.com/office/drawing/2014/main" id="{0388240E-54B4-436B-9A87-4678C63A24E2}"/>
              </a:ext>
            </a:extLst>
          </p:cNvPr>
          <p:cNvSpPr/>
          <p:nvPr/>
        </p:nvSpPr>
        <p:spPr>
          <a:xfrm>
            <a:off x="2411760" y="1589037"/>
            <a:ext cx="3942490" cy="369332"/>
          </a:xfrm>
          <a:prstGeom prst="rect">
            <a:avLst/>
          </a:prstGeom>
        </p:spPr>
        <p:txBody>
          <a:bodyPr wrap="none">
            <a:spAutoFit/>
          </a:bodyPr>
          <a:lstStyle/>
          <a:p>
            <a:r>
              <a:rPr lang="pl-PL" kern="1000" dirty="0">
                <a:latin typeface="Garamond" panose="02020404030301010803" pitchFamily="18" charset="0"/>
                <a:ea typeface="Times New Roman" panose="02020603050405020304" pitchFamily="18" charset="0"/>
                <a:cs typeface="Times New Roman" panose="02020603050405020304" pitchFamily="18" charset="0"/>
              </a:rPr>
              <a:t>S</a:t>
            </a:r>
            <a:r>
              <a:rPr lang="en-US" kern="1000" dirty="0">
                <a:latin typeface="Garamond" panose="02020404030301010803" pitchFamily="18" charset="0"/>
                <a:ea typeface="Times New Roman" panose="02020603050405020304" pitchFamily="18" charset="0"/>
                <a:cs typeface="Times New Roman" panose="02020603050405020304" pitchFamily="18" charset="0"/>
              </a:rPr>
              <a:t>even types of engagement </a:t>
            </a:r>
            <a:r>
              <a:rPr lang="pl-PL" kern="1000" dirty="0" err="1">
                <a:latin typeface="Garamond" panose="02020404030301010803" pitchFamily="18" charset="0"/>
                <a:ea typeface="Times New Roman" panose="02020603050405020304" pitchFamily="18" charset="0"/>
                <a:cs typeface="Times New Roman" panose="02020603050405020304" pitchFamily="18" charset="0"/>
              </a:rPr>
              <a:t>were</a:t>
            </a:r>
            <a:r>
              <a:rPr lang="pl-PL" kern="1000" dirty="0">
                <a:latin typeface="Garamond" panose="02020404030301010803" pitchFamily="18" charset="0"/>
                <a:ea typeface="Times New Roman" panose="02020603050405020304" pitchFamily="18" charset="0"/>
                <a:cs typeface="Times New Roman" panose="02020603050405020304" pitchFamily="18" charset="0"/>
              </a:rPr>
              <a:t> </a:t>
            </a:r>
            <a:r>
              <a:rPr lang="pl-PL" kern="1000" dirty="0" err="1">
                <a:latin typeface="Garamond" panose="02020404030301010803" pitchFamily="18" charset="0"/>
                <a:ea typeface="Times New Roman" panose="02020603050405020304" pitchFamily="18" charset="0"/>
                <a:cs typeface="Times New Roman" panose="02020603050405020304" pitchFamily="18" charset="0"/>
              </a:rPr>
              <a:t>analyzed</a:t>
            </a:r>
            <a:endParaRPr lang="en-US" dirty="0"/>
          </a:p>
        </p:txBody>
      </p:sp>
      <p:graphicFrame>
        <p:nvGraphicFramePr>
          <p:cNvPr id="7" name="Tabela 6">
            <a:extLst>
              <a:ext uri="{FF2B5EF4-FFF2-40B4-BE49-F238E27FC236}">
                <a16:creationId xmlns:a16="http://schemas.microsoft.com/office/drawing/2014/main" id="{7C47A34A-2211-4212-B9F0-4FD106C19CD7}"/>
              </a:ext>
            </a:extLst>
          </p:cNvPr>
          <p:cNvGraphicFramePr>
            <a:graphicFrameLocks noGrp="1"/>
          </p:cNvGraphicFramePr>
          <p:nvPr>
            <p:extLst>
              <p:ext uri="{D42A27DB-BD31-4B8C-83A1-F6EECF244321}">
                <p14:modId xmlns:p14="http://schemas.microsoft.com/office/powerpoint/2010/main" val="1940232502"/>
              </p:ext>
            </p:extLst>
          </p:nvPr>
        </p:nvGraphicFramePr>
        <p:xfrm>
          <a:off x="899592" y="1966912"/>
          <a:ext cx="7200800" cy="2688113"/>
        </p:xfrm>
        <a:graphic>
          <a:graphicData uri="http://schemas.openxmlformats.org/drawingml/2006/table">
            <a:tbl>
              <a:tblPr firstRow="1" firstCol="1" bandRow="1">
                <a:tableStyleId>{5C22544A-7EE6-4342-B048-85BDC9FD1C3A}</a:tableStyleId>
              </a:tblPr>
              <a:tblGrid>
                <a:gridCol w="6008638">
                  <a:extLst>
                    <a:ext uri="{9D8B030D-6E8A-4147-A177-3AD203B41FA5}">
                      <a16:colId xmlns:a16="http://schemas.microsoft.com/office/drawing/2014/main" val="1806404790"/>
                    </a:ext>
                  </a:extLst>
                </a:gridCol>
                <a:gridCol w="1192162">
                  <a:extLst>
                    <a:ext uri="{9D8B030D-6E8A-4147-A177-3AD203B41FA5}">
                      <a16:colId xmlns:a16="http://schemas.microsoft.com/office/drawing/2014/main" val="1908170544"/>
                    </a:ext>
                  </a:extLst>
                </a:gridCol>
              </a:tblGrid>
              <a:tr h="444729">
                <a:tc>
                  <a:txBody>
                    <a:bodyPr/>
                    <a:lstStyle/>
                    <a:p>
                      <a:pPr>
                        <a:spcAft>
                          <a:spcPts val="0"/>
                        </a:spcAft>
                      </a:pPr>
                      <a:r>
                        <a:rPr lang="en-US" sz="1600" kern="1000" dirty="0">
                          <a:effectLst/>
                        </a:rPr>
                        <a:t>Types of prosumers engagement </a:t>
                      </a:r>
                      <a:endParaRPr lang="en-US" sz="1600" kern="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n-US" sz="1600" kern="1000">
                          <a:effectLst/>
                        </a:rPr>
                        <a:t>Code</a:t>
                      </a:r>
                      <a:endParaRPr lang="en-US" sz="1600" kern="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59956146"/>
                  </a:ext>
                </a:extLst>
              </a:tr>
              <a:tr h="2243384">
                <a:tc>
                  <a:txBody>
                    <a:bodyPr/>
                    <a:lstStyle/>
                    <a:p>
                      <a:pPr marL="342900" lvl="0" indent="-342900">
                        <a:spcAft>
                          <a:spcPts val="0"/>
                        </a:spcAft>
                        <a:buFont typeface="Symbol" panose="05050102010706020507" pitchFamily="18" charset="2"/>
                        <a:buChar char=""/>
                      </a:pPr>
                      <a:r>
                        <a:rPr lang="en-US" sz="1800" kern="1000" dirty="0">
                          <a:effectLst/>
                        </a:rPr>
                        <a:t>designing new products</a:t>
                      </a:r>
                    </a:p>
                    <a:p>
                      <a:pPr marL="342900" lvl="0" indent="-342900">
                        <a:spcAft>
                          <a:spcPts val="0"/>
                        </a:spcAft>
                        <a:buFont typeface="Symbol" panose="05050102010706020507" pitchFamily="18" charset="2"/>
                        <a:buChar char=""/>
                      </a:pPr>
                      <a:r>
                        <a:rPr lang="en-US" sz="1800" kern="1000" dirty="0">
                          <a:effectLst/>
                        </a:rPr>
                        <a:t>designing new functionalities of products</a:t>
                      </a:r>
                    </a:p>
                    <a:p>
                      <a:pPr marL="342900" lvl="0" indent="-342900">
                        <a:spcAft>
                          <a:spcPts val="0"/>
                        </a:spcAft>
                        <a:buFont typeface="Symbol" panose="05050102010706020507" pitchFamily="18" charset="2"/>
                        <a:buChar char=""/>
                      </a:pPr>
                      <a:r>
                        <a:rPr lang="en-US" sz="1800" kern="1000" dirty="0">
                          <a:effectLst/>
                        </a:rPr>
                        <a:t>improving materials from which products were made</a:t>
                      </a:r>
                    </a:p>
                    <a:p>
                      <a:pPr marL="342900" lvl="0" indent="-342900">
                        <a:spcAft>
                          <a:spcPts val="0"/>
                        </a:spcAft>
                        <a:buFont typeface="Symbol" panose="05050102010706020507" pitchFamily="18" charset="2"/>
                        <a:buChar char=""/>
                      </a:pPr>
                      <a:r>
                        <a:rPr lang="en-US" sz="1800" kern="1000" dirty="0">
                          <a:effectLst/>
                        </a:rPr>
                        <a:t>designing package or graphic elements of the product</a:t>
                      </a:r>
                    </a:p>
                    <a:p>
                      <a:pPr marL="342900" lvl="0" indent="-342900">
                        <a:spcAft>
                          <a:spcPts val="0"/>
                        </a:spcAft>
                        <a:buFont typeface="Symbol" panose="05050102010706020507" pitchFamily="18" charset="2"/>
                        <a:buChar char=""/>
                      </a:pPr>
                      <a:r>
                        <a:rPr lang="en-US" sz="1800" kern="1000" dirty="0">
                          <a:effectLst/>
                        </a:rPr>
                        <a:t>improving reliability and durability of products</a:t>
                      </a:r>
                    </a:p>
                    <a:p>
                      <a:pPr marL="342900" lvl="0" indent="-342900">
                        <a:spcAft>
                          <a:spcPts val="0"/>
                        </a:spcAft>
                        <a:buFont typeface="Symbol" panose="05050102010706020507" pitchFamily="18" charset="2"/>
                        <a:buChar char=""/>
                      </a:pPr>
                      <a:r>
                        <a:rPr lang="en-US" sz="1800" kern="1000" dirty="0">
                          <a:effectLst/>
                        </a:rPr>
                        <a:t>improving ease and intuitiveness of product usage</a:t>
                      </a:r>
                    </a:p>
                    <a:p>
                      <a:pPr marL="342900" lvl="0" indent="-342900">
                        <a:spcAft>
                          <a:spcPts val="0"/>
                        </a:spcAft>
                        <a:buFont typeface="Symbol" panose="05050102010706020507" pitchFamily="18" charset="2"/>
                        <a:buChar char=""/>
                      </a:pPr>
                      <a:r>
                        <a:rPr lang="en-US" sz="1800" kern="1000" dirty="0">
                          <a:effectLst/>
                        </a:rPr>
                        <a:t>improving effectiveness and efficiency of usage</a:t>
                      </a:r>
                      <a:endParaRPr lang="en-US" sz="1800" kern="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spcAft>
                          <a:spcPts val="0"/>
                        </a:spcAft>
                        <a:buFont typeface="Symbol" panose="05050102010706020507" pitchFamily="18" charset="2"/>
                        <a:buChar char=""/>
                      </a:pPr>
                      <a:r>
                        <a:rPr lang="en-US" sz="1800" kern="1000" dirty="0">
                          <a:effectLst/>
                        </a:rPr>
                        <a:t>e1</a:t>
                      </a:r>
                    </a:p>
                    <a:p>
                      <a:pPr marL="342900" lvl="0" indent="-342900">
                        <a:spcAft>
                          <a:spcPts val="0"/>
                        </a:spcAft>
                        <a:buFont typeface="Symbol" panose="05050102010706020507" pitchFamily="18" charset="2"/>
                        <a:buChar char=""/>
                      </a:pPr>
                      <a:r>
                        <a:rPr lang="en-US" sz="1800" kern="1000" dirty="0">
                          <a:effectLst/>
                        </a:rPr>
                        <a:t>e2</a:t>
                      </a:r>
                    </a:p>
                    <a:p>
                      <a:pPr marL="342900" lvl="0" indent="-342900">
                        <a:spcAft>
                          <a:spcPts val="0"/>
                        </a:spcAft>
                        <a:buFont typeface="Symbol" panose="05050102010706020507" pitchFamily="18" charset="2"/>
                        <a:buChar char=""/>
                      </a:pPr>
                      <a:r>
                        <a:rPr lang="en-US" sz="1800" kern="1000" dirty="0">
                          <a:effectLst/>
                        </a:rPr>
                        <a:t>e3</a:t>
                      </a:r>
                    </a:p>
                    <a:p>
                      <a:pPr marL="342900" lvl="0" indent="-342900">
                        <a:spcAft>
                          <a:spcPts val="0"/>
                        </a:spcAft>
                        <a:buFont typeface="Symbol" panose="05050102010706020507" pitchFamily="18" charset="2"/>
                        <a:buChar char=""/>
                      </a:pPr>
                      <a:r>
                        <a:rPr lang="en-US" sz="1800" kern="1000" dirty="0">
                          <a:effectLst/>
                        </a:rPr>
                        <a:t>e4</a:t>
                      </a:r>
                    </a:p>
                    <a:p>
                      <a:pPr marL="342900" lvl="0" indent="-342900">
                        <a:spcAft>
                          <a:spcPts val="0"/>
                        </a:spcAft>
                        <a:buFont typeface="Symbol" panose="05050102010706020507" pitchFamily="18" charset="2"/>
                        <a:buChar char=""/>
                      </a:pPr>
                      <a:r>
                        <a:rPr lang="en-US" sz="1800" kern="1000" dirty="0">
                          <a:effectLst/>
                        </a:rPr>
                        <a:t>e5</a:t>
                      </a:r>
                    </a:p>
                    <a:p>
                      <a:pPr marL="342900" lvl="0" indent="-342900">
                        <a:spcAft>
                          <a:spcPts val="0"/>
                        </a:spcAft>
                        <a:buFont typeface="Symbol" panose="05050102010706020507" pitchFamily="18" charset="2"/>
                        <a:buChar char=""/>
                      </a:pPr>
                      <a:r>
                        <a:rPr lang="en-US" sz="1800" kern="1000" dirty="0">
                          <a:effectLst/>
                        </a:rPr>
                        <a:t>e6</a:t>
                      </a:r>
                    </a:p>
                    <a:p>
                      <a:pPr marL="342900" lvl="0" indent="-342900">
                        <a:spcAft>
                          <a:spcPts val="0"/>
                        </a:spcAft>
                        <a:buFont typeface="Symbol" panose="05050102010706020507" pitchFamily="18" charset="2"/>
                        <a:buChar char=""/>
                      </a:pPr>
                      <a:r>
                        <a:rPr lang="en-US" sz="1800" kern="1000" dirty="0">
                          <a:effectLst/>
                        </a:rPr>
                        <a:t>e7</a:t>
                      </a:r>
                      <a:endParaRPr lang="en-US" sz="1800" kern="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43678947"/>
                  </a:ext>
                </a:extLst>
              </a:tr>
            </a:tbl>
          </a:graphicData>
        </a:graphic>
      </p:graphicFrame>
      <p:pic>
        <p:nvPicPr>
          <p:cNvPr id="11" name="Nagrany dźwięk">
            <a:hlinkClick r:id="" action="ppaction://media"/>
            <a:extLst>
              <a:ext uri="{FF2B5EF4-FFF2-40B4-BE49-F238E27FC236}">
                <a16:creationId xmlns:a16="http://schemas.microsoft.com/office/drawing/2014/main" id="{8C8746EC-2639-4B1C-A7A2-4BD11B6952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46352"/>
            <a:ext cx="609600" cy="609600"/>
          </a:xfrm>
          <a:prstGeom prst="rect">
            <a:avLst/>
          </a:prstGeom>
        </p:spPr>
      </p:pic>
    </p:spTree>
    <p:extLst>
      <p:ext uri="{BB962C8B-B14F-4D97-AF65-F5344CB8AC3E}">
        <p14:creationId xmlns:p14="http://schemas.microsoft.com/office/powerpoint/2010/main" val="2055655395"/>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6256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numeru slajd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eaLnBrk="1" hangingPunct="1">
              <a:spcBef>
                <a:spcPct val="0"/>
              </a:spcBef>
              <a:buFontTx/>
              <a:buNone/>
            </a:pPr>
            <a:fld id="{357546D9-DB0A-4AF5-BD16-558E645E3114}" type="slidenum">
              <a:rPr lang="pl-PL" altLang="pl-PL" sz="1200" smtClean="0">
                <a:solidFill>
                  <a:srgbClr val="898989"/>
                </a:solidFill>
                <a:cs typeface="Arial" charset="0"/>
              </a:rPr>
              <a:pPr eaLnBrk="1" hangingPunct="1">
                <a:spcBef>
                  <a:spcPct val="0"/>
                </a:spcBef>
                <a:buFontTx/>
                <a:buNone/>
              </a:pPr>
              <a:t>13</a:t>
            </a:fld>
            <a:endParaRPr lang="pl-PL" altLang="pl-PL" sz="1200">
              <a:solidFill>
                <a:srgbClr val="898989"/>
              </a:solidFill>
              <a:cs typeface="Arial" charset="0"/>
            </a:endParaRPr>
          </a:p>
        </p:txBody>
      </p:sp>
      <p:sp>
        <p:nvSpPr>
          <p:cNvPr id="15363" name="Tytuł 1"/>
          <p:cNvSpPr>
            <a:spLocks noGrp="1"/>
          </p:cNvSpPr>
          <p:nvPr>
            <p:ph type="title" idx="4294967295"/>
          </p:nvPr>
        </p:nvSpPr>
        <p:spPr>
          <a:xfrm>
            <a:off x="324523" y="217172"/>
            <a:ext cx="8494954" cy="584524"/>
          </a:xfrm>
        </p:spPr>
        <p:txBody>
          <a:bodyPr/>
          <a:lstStyle/>
          <a:p>
            <a:pPr>
              <a:lnSpc>
                <a:spcPct val="90000"/>
              </a:lnSpc>
              <a:spcAft>
                <a:spcPct val="40000"/>
              </a:spcAft>
            </a:pPr>
            <a:r>
              <a:rPr lang="pl-PL" altLang="pl-PL" sz="1600" b="1" dirty="0">
                <a:solidFill>
                  <a:srgbClr val="558ED5"/>
                </a:solidFill>
                <a:cs typeface="Arial" charset="0"/>
              </a:rPr>
              <a:t>H2a</a:t>
            </a:r>
            <a:r>
              <a:rPr lang="en-US" altLang="pl-PL" sz="1600" b="1" dirty="0">
                <a:solidFill>
                  <a:srgbClr val="558ED5"/>
                </a:solidFill>
                <a:cs typeface="Arial" charset="0"/>
              </a:rPr>
              <a:t>: </a:t>
            </a:r>
            <a:r>
              <a:rPr lang="en-US" altLang="pl-PL" sz="1600" dirty="0">
                <a:solidFill>
                  <a:srgbClr val="558ED5"/>
                </a:solidFill>
                <a:cs typeface="Arial" charset="0"/>
              </a:rPr>
              <a:t>There are statistically significant differences </a:t>
            </a:r>
            <a:r>
              <a:rPr lang="en-US" altLang="pl-PL" sz="1600" dirty="0">
                <a:solidFill>
                  <a:srgbClr val="00B050"/>
                </a:solidFill>
                <a:cs typeface="Arial" charset="0"/>
              </a:rPr>
              <a:t>between Poland- and UK-based prosumers’ </a:t>
            </a:r>
            <a:r>
              <a:rPr lang="en-US" altLang="pl-PL" sz="1600" dirty="0">
                <a:solidFill>
                  <a:srgbClr val="558ED5"/>
                </a:solidFill>
                <a:cs typeface="Arial" charset="0"/>
              </a:rPr>
              <a:t>engagement which contribute to </a:t>
            </a:r>
            <a:r>
              <a:rPr lang="en-US" altLang="pl-PL" sz="1600" b="1" dirty="0">
                <a:solidFill>
                  <a:srgbClr val="FF0000"/>
                </a:solidFill>
                <a:cs typeface="Arial" charset="0"/>
              </a:rPr>
              <a:t>BP2</a:t>
            </a:r>
            <a:r>
              <a:rPr lang="en-US" altLang="pl-PL" sz="1600" dirty="0">
                <a:solidFill>
                  <a:srgbClr val="FF0000"/>
                </a:solidFill>
                <a:cs typeface="Arial" charset="0"/>
              </a:rPr>
              <a:t> </a:t>
            </a:r>
            <a:r>
              <a:rPr lang="en-US" altLang="pl-PL" sz="1600" b="1" dirty="0">
                <a:solidFill>
                  <a:srgbClr val="FF0000"/>
                </a:solidFill>
                <a:cs typeface="Arial" charset="0"/>
              </a:rPr>
              <a:t>innovations</a:t>
            </a:r>
          </a:p>
        </p:txBody>
      </p:sp>
      <p:sp>
        <p:nvSpPr>
          <p:cNvPr id="9" name="Text Box 39"/>
          <p:cNvSpPr txBox="1">
            <a:spLocks noChangeArrowheads="1"/>
          </p:cNvSpPr>
          <p:nvPr/>
        </p:nvSpPr>
        <p:spPr bwMode="auto">
          <a:xfrm>
            <a:off x="395536" y="5912288"/>
            <a:ext cx="8280400" cy="397032"/>
          </a:xfrm>
          <a:prstGeom prst="rect">
            <a:avLst/>
          </a:prstGeom>
          <a:gradFill rotWithShape="1">
            <a:gsLst>
              <a:gs pos="0">
                <a:schemeClr val="bg1"/>
              </a:gs>
              <a:gs pos="100000">
                <a:srgbClr val="81ABD5"/>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0800" rIns="10800">
            <a:spAutoFit/>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algn="ctr" eaLnBrk="1" hangingPunct="1">
              <a:lnSpc>
                <a:spcPct val="90000"/>
              </a:lnSpc>
              <a:spcBef>
                <a:spcPct val="0"/>
              </a:spcBef>
              <a:buNone/>
            </a:pPr>
            <a:r>
              <a:rPr lang="pl-PL" altLang="pl-PL" sz="2200" b="1" cap="small" dirty="0">
                <a:solidFill>
                  <a:srgbClr val="000066"/>
                </a:solidFill>
                <a:effectLst>
                  <a:outerShdw blurRad="38100" dist="38100" dir="2700000" algn="tl">
                    <a:srgbClr val="C0C0C0"/>
                  </a:outerShdw>
                </a:effectLst>
                <a:cs typeface="Arial" charset="0"/>
              </a:rPr>
              <a:t>H2a - </a:t>
            </a:r>
            <a:r>
              <a:rPr lang="en-US" altLang="pl-PL" sz="2200" b="1" cap="small" dirty="0">
                <a:solidFill>
                  <a:srgbClr val="000066"/>
                </a:solidFill>
                <a:effectLst>
                  <a:outerShdw blurRad="38100" dist="38100" dir="2700000" algn="tl">
                    <a:srgbClr val="C0C0C0"/>
                  </a:outerShdw>
                </a:effectLst>
                <a:cs typeface="Arial" charset="0"/>
              </a:rPr>
              <a:t>supported</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5" name="Prostokąt 4">
            <a:extLst>
              <a:ext uri="{FF2B5EF4-FFF2-40B4-BE49-F238E27FC236}">
                <a16:creationId xmlns:a16="http://schemas.microsoft.com/office/drawing/2014/main" id="{0388240E-54B4-436B-9A87-4678C63A24E2}"/>
              </a:ext>
            </a:extLst>
          </p:cNvPr>
          <p:cNvSpPr/>
          <p:nvPr/>
        </p:nvSpPr>
        <p:spPr>
          <a:xfrm>
            <a:off x="107709" y="836712"/>
            <a:ext cx="9216819" cy="369332"/>
          </a:xfrm>
          <a:prstGeom prst="rect">
            <a:avLst/>
          </a:prstGeom>
        </p:spPr>
        <p:txBody>
          <a:bodyPr wrap="none">
            <a:spAutoFit/>
          </a:bodyPr>
          <a:lstStyle/>
          <a:p>
            <a:r>
              <a:rPr lang="en-US" b="1" kern="1000" dirty="0">
                <a:latin typeface="Garamond" panose="02020404030301010803" pitchFamily="18" charset="0"/>
                <a:ea typeface="Times New Roman" panose="02020603050405020304" pitchFamily="18" charset="0"/>
                <a:cs typeface="Times New Roman" panose="02020603050405020304" pitchFamily="18" charset="0"/>
              </a:rPr>
              <a:t>The differences between Poland- and UK-based prosumers’ engagement in </a:t>
            </a:r>
            <a:r>
              <a:rPr lang="en-US" b="1" kern="1000" dirty="0">
                <a:solidFill>
                  <a:srgbClr val="FF0000"/>
                </a:solidFill>
                <a:latin typeface="Garamond" panose="02020404030301010803" pitchFamily="18" charset="0"/>
                <a:ea typeface="Times New Roman" panose="02020603050405020304" pitchFamily="18" charset="0"/>
                <a:cs typeface="Times New Roman" panose="02020603050405020304" pitchFamily="18" charset="0"/>
              </a:rPr>
              <a:t>BP2</a:t>
            </a:r>
            <a:r>
              <a:rPr lang="en-US" b="1" kern="1000" dirty="0">
                <a:latin typeface="Garamond" panose="02020404030301010803" pitchFamily="18" charset="0"/>
                <a:ea typeface="Times New Roman" panose="02020603050405020304" pitchFamily="18" charset="0"/>
                <a:cs typeface="Times New Roman" panose="02020603050405020304" pitchFamily="18" charset="0"/>
              </a:rPr>
              <a:t> innovations</a:t>
            </a:r>
            <a:endParaRPr lang="en-US" b="1" dirty="0"/>
          </a:p>
        </p:txBody>
      </p:sp>
      <p:sp>
        <p:nvSpPr>
          <p:cNvPr id="4" name="Rectangle 2">
            <a:extLst>
              <a:ext uri="{FF2B5EF4-FFF2-40B4-BE49-F238E27FC236}">
                <a16:creationId xmlns:a16="http://schemas.microsoft.com/office/drawing/2014/main" id="{9D4D5003-7818-45FA-84CC-94531BD3D930}"/>
              </a:ext>
            </a:extLst>
          </p:cNvPr>
          <p:cNvSpPr>
            <a:spLocks noChangeArrowheads="1"/>
          </p:cNvSpPr>
          <p:nvPr/>
        </p:nvSpPr>
        <p:spPr bwMode="auto">
          <a:xfrm>
            <a:off x="755576" y="195836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iekt 7">
            <a:extLst>
              <a:ext uri="{FF2B5EF4-FFF2-40B4-BE49-F238E27FC236}">
                <a16:creationId xmlns:a16="http://schemas.microsoft.com/office/drawing/2014/main" id="{98A3C3AC-3511-4A54-8BED-2B5E694FC24A}"/>
              </a:ext>
            </a:extLst>
          </p:cNvPr>
          <p:cNvGraphicFramePr>
            <a:graphicFrameLocks noChangeAspect="1"/>
          </p:cNvGraphicFramePr>
          <p:nvPr>
            <p:extLst>
              <p:ext uri="{D42A27DB-BD31-4B8C-83A1-F6EECF244321}">
                <p14:modId xmlns:p14="http://schemas.microsoft.com/office/powerpoint/2010/main" val="705236552"/>
              </p:ext>
            </p:extLst>
          </p:nvPr>
        </p:nvGraphicFramePr>
        <p:xfrm>
          <a:off x="697752" y="1206044"/>
          <a:ext cx="7690672" cy="4657199"/>
        </p:xfrm>
        <a:graphic>
          <a:graphicData uri="http://schemas.openxmlformats.org/presentationml/2006/ole">
            <mc:AlternateContent xmlns:mc="http://schemas.openxmlformats.org/markup-compatibility/2006">
              <mc:Choice xmlns:v="urn:schemas-microsoft-com:vml" Requires="v">
                <p:oleObj spid="_x0000_s8203" name="Worksheet" r:id="rId5" imgW="7058125" imgH="4238489" progId="Excel.Sheet.12">
                  <p:embed/>
                </p:oleObj>
              </mc:Choice>
              <mc:Fallback>
                <p:oleObj name="Worksheet" r:id="rId5" imgW="7058125" imgH="4238489" progId="Excel.Sheet.12">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752" y="1206044"/>
                        <a:ext cx="7690672" cy="4657199"/>
                      </a:xfrm>
                      <a:prstGeom prst="rect">
                        <a:avLst/>
                      </a:prstGeom>
                      <a:noFill/>
                    </p:spPr>
                  </p:pic>
                </p:oleObj>
              </mc:Fallback>
            </mc:AlternateContent>
          </a:graphicData>
        </a:graphic>
      </p:graphicFrame>
      <p:pic>
        <p:nvPicPr>
          <p:cNvPr id="10" name="Nagrany dźwięk">
            <a:hlinkClick r:id="" action="ppaction://media"/>
            <a:extLst>
              <a:ext uri="{FF2B5EF4-FFF2-40B4-BE49-F238E27FC236}">
                <a16:creationId xmlns:a16="http://schemas.microsoft.com/office/drawing/2014/main" id="{00E7E1C2-9CFA-4B36-A15A-841A1FAF002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34400" y="0"/>
            <a:ext cx="609600" cy="609600"/>
          </a:xfrm>
          <a:prstGeom prst="rect">
            <a:avLst/>
          </a:prstGeom>
        </p:spPr>
      </p:pic>
    </p:spTree>
    <p:extLst>
      <p:ext uri="{BB962C8B-B14F-4D97-AF65-F5344CB8AC3E}">
        <p14:creationId xmlns:p14="http://schemas.microsoft.com/office/powerpoint/2010/main" val="4213392661"/>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numeru slajd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eaLnBrk="1" hangingPunct="1">
              <a:spcBef>
                <a:spcPct val="0"/>
              </a:spcBef>
              <a:buFontTx/>
              <a:buNone/>
            </a:pPr>
            <a:fld id="{357546D9-DB0A-4AF5-BD16-558E645E3114}" type="slidenum">
              <a:rPr lang="pl-PL" altLang="pl-PL" sz="1200" smtClean="0">
                <a:solidFill>
                  <a:srgbClr val="898989"/>
                </a:solidFill>
                <a:cs typeface="Arial" charset="0"/>
              </a:rPr>
              <a:pPr eaLnBrk="1" hangingPunct="1">
                <a:spcBef>
                  <a:spcPct val="0"/>
                </a:spcBef>
                <a:buFontTx/>
                <a:buNone/>
              </a:pPr>
              <a:t>14</a:t>
            </a:fld>
            <a:endParaRPr lang="pl-PL" altLang="pl-PL" sz="1200">
              <a:solidFill>
                <a:srgbClr val="898989"/>
              </a:solidFill>
              <a:cs typeface="Arial" charset="0"/>
            </a:endParaRPr>
          </a:p>
        </p:txBody>
      </p:sp>
      <p:sp>
        <p:nvSpPr>
          <p:cNvPr id="15363" name="Tytuł 1"/>
          <p:cNvSpPr>
            <a:spLocks noGrp="1"/>
          </p:cNvSpPr>
          <p:nvPr>
            <p:ph type="title" idx="4294967295"/>
          </p:nvPr>
        </p:nvSpPr>
        <p:spPr>
          <a:xfrm>
            <a:off x="358775" y="404664"/>
            <a:ext cx="8785225" cy="1052736"/>
          </a:xfrm>
        </p:spPr>
        <p:txBody>
          <a:bodyPr/>
          <a:lstStyle/>
          <a:p>
            <a:pPr>
              <a:lnSpc>
                <a:spcPct val="90000"/>
              </a:lnSpc>
              <a:spcAft>
                <a:spcPct val="40000"/>
              </a:spcAft>
            </a:pPr>
            <a:r>
              <a:rPr lang="pl-PL" altLang="pl-PL" sz="2400" b="1" dirty="0">
                <a:solidFill>
                  <a:srgbClr val="558ED5"/>
                </a:solidFill>
                <a:cs typeface="Arial" charset="0"/>
              </a:rPr>
              <a:t>H2b</a:t>
            </a:r>
            <a:r>
              <a:rPr lang="en-US" altLang="pl-PL" sz="2400" b="1" dirty="0">
                <a:solidFill>
                  <a:srgbClr val="558ED5"/>
                </a:solidFill>
                <a:cs typeface="Arial" charset="0"/>
              </a:rPr>
              <a:t>: </a:t>
            </a:r>
            <a:r>
              <a:rPr lang="en-US" altLang="pl-PL" sz="2400" dirty="0">
                <a:solidFill>
                  <a:srgbClr val="558ED5"/>
                </a:solidFill>
                <a:cs typeface="Arial" charset="0"/>
              </a:rPr>
              <a:t>There are statistically significant differences </a:t>
            </a:r>
            <a:r>
              <a:rPr lang="en-US" altLang="pl-PL" sz="2400" dirty="0">
                <a:solidFill>
                  <a:srgbClr val="00B050"/>
                </a:solidFill>
                <a:cs typeface="Arial" charset="0"/>
              </a:rPr>
              <a:t>between Poland- and UK-based prosumers’ </a:t>
            </a:r>
            <a:r>
              <a:rPr lang="en-US" altLang="pl-PL" sz="2400" dirty="0">
                <a:solidFill>
                  <a:srgbClr val="558ED5"/>
                </a:solidFill>
                <a:cs typeface="Arial" charset="0"/>
              </a:rPr>
              <a:t>engagement which contribute to </a:t>
            </a:r>
            <a:r>
              <a:rPr lang="en-US" altLang="pl-PL" sz="2400" b="1" dirty="0">
                <a:solidFill>
                  <a:srgbClr val="FF0000"/>
                </a:solidFill>
                <a:cs typeface="Arial" charset="0"/>
              </a:rPr>
              <a:t>BP</a:t>
            </a:r>
            <a:r>
              <a:rPr lang="pl-PL" altLang="pl-PL" sz="2400" b="1" dirty="0">
                <a:solidFill>
                  <a:srgbClr val="FF0000"/>
                </a:solidFill>
                <a:cs typeface="Arial" charset="0"/>
              </a:rPr>
              <a:t>3</a:t>
            </a:r>
            <a:r>
              <a:rPr lang="en-US" altLang="pl-PL" sz="2400" dirty="0">
                <a:solidFill>
                  <a:srgbClr val="FF0000"/>
                </a:solidFill>
                <a:cs typeface="Arial" charset="0"/>
              </a:rPr>
              <a:t> </a:t>
            </a:r>
            <a:r>
              <a:rPr lang="en-US" altLang="pl-PL" sz="2400" b="1" dirty="0">
                <a:solidFill>
                  <a:srgbClr val="FF0000"/>
                </a:solidFill>
                <a:cs typeface="Arial" charset="0"/>
              </a:rPr>
              <a:t>innovations</a:t>
            </a:r>
          </a:p>
        </p:txBody>
      </p:sp>
      <p:sp>
        <p:nvSpPr>
          <p:cNvPr id="2" name="Prostokąt 1"/>
          <p:cNvSpPr/>
          <p:nvPr/>
        </p:nvSpPr>
        <p:spPr>
          <a:xfrm>
            <a:off x="683048" y="4052096"/>
            <a:ext cx="7992888" cy="923330"/>
          </a:xfrm>
          <a:prstGeom prst="rect">
            <a:avLst/>
          </a:prstGeom>
        </p:spPr>
        <p:txBody>
          <a:bodyPr wrap="square">
            <a:spAutoFit/>
          </a:bodyPr>
          <a:lstStyle/>
          <a:p>
            <a:r>
              <a:rPr lang="pl-PL" dirty="0" err="1"/>
              <a:t>T</a:t>
            </a:r>
            <a:r>
              <a:rPr lang="de-DE" dirty="0"/>
              <a:t>he Mann-Whitney U </a:t>
            </a:r>
            <a:r>
              <a:rPr lang="de-DE" dirty="0" err="1"/>
              <a:t>test</a:t>
            </a:r>
            <a:r>
              <a:rPr lang="de-DE" dirty="0"/>
              <a:t> </a:t>
            </a:r>
            <a:r>
              <a:rPr lang="pl-PL" dirty="0" err="1"/>
              <a:t>indicated</a:t>
            </a:r>
            <a:r>
              <a:rPr lang="pl-PL" dirty="0"/>
              <a:t> </a:t>
            </a:r>
            <a:r>
              <a:rPr lang="en-US" dirty="0"/>
              <a:t>that there were significant differences between Poland- and UK-based prosumers in the case of </a:t>
            </a:r>
            <a:r>
              <a:rPr lang="en-US" b="1" dirty="0"/>
              <a:t>designing advertising campaigns as well as creating product pricing strategies</a:t>
            </a:r>
            <a:endParaRPr lang="pl-PL" b="1" dirty="0"/>
          </a:p>
        </p:txBody>
      </p:sp>
      <p:sp>
        <p:nvSpPr>
          <p:cNvPr id="9" name="Text Box 39"/>
          <p:cNvSpPr txBox="1">
            <a:spLocks noChangeArrowheads="1"/>
          </p:cNvSpPr>
          <p:nvPr/>
        </p:nvSpPr>
        <p:spPr bwMode="auto">
          <a:xfrm>
            <a:off x="395536" y="5768272"/>
            <a:ext cx="8280400" cy="397032"/>
          </a:xfrm>
          <a:prstGeom prst="rect">
            <a:avLst/>
          </a:prstGeom>
          <a:gradFill rotWithShape="1">
            <a:gsLst>
              <a:gs pos="0">
                <a:schemeClr val="bg1"/>
              </a:gs>
              <a:gs pos="100000">
                <a:srgbClr val="81ABD5"/>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0800" rIns="10800">
            <a:spAutoFit/>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algn="ctr" eaLnBrk="1" hangingPunct="1">
              <a:lnSpc>
                <a:spcPct val="90000"/>
              </a:lnSpc>
              <a:spcBef>
                <a:spcPct val="0"/>
              </a:spcBef>
              <a:buNone/>
            </a:pPr>
            <a:r>
              <a:rPr lang="pl-PL" altLang="pl-PL" sz="2200" b="1" cap="small" dirty="0">
                <a:solidFill>
                  <a:srgbClr val="000066"/>
                </a:solidFill>
                <a:effectLst>
                  <a:outerShdw blurRad="38100" dist="38100" dir="2700000" algn="tl">
                    <a:srgbClr val="C0C0C0"/>
                  </a:outerShdw>
                </a:effectLst>
                <a:cs typeface="Arial" charset="0"/>
              </a:rPr>
              <a:t>H2b – </a:t>
            </a:r>
            <a:r>
              <a:rPr lang="pl-PL" altLang="pl-PL" sz="2200" b="1" cap="small" dirty="0" err="1">
                <a:solidFill>
                  <a:srgbClr val="000066"/>
                </a:solidFill>
                <a:effectLst>
                  <a:outerShdw blurRad="38100" dist="38100" dir="2700000" algn="tl">
                    <a:srgbClr val="C0C0C0"/>
                  </a:outerShdw>
                </a:effectLst>
                <a:cs typeface="Arial" charset="0"/>
              </a:rPr>
              <a:t>partially</a:t>
            </a:r>
            <a:r>
              <a:rPr lang="pl-PL" altLang="pl-PL" sz="2200" b="1" cap="small" dirty="0">
                <a:solidFill>
                  <a:srgbClr val="000066"/>
                </a:solidFill>
                <a:effectLst>
                  <a:outerShdw blurRad="38100" dist="38100" dir="2700000" algn="tl">
                    <a:srgbClr val="C0C0C0"/>
                  </a:outerShdw>
                </a:effectLst>
                <a:cs typeface="Arial" charset="0"/>
              </a:rPr>
              <a:t> </a:t>
            </a:r>
            <a:r>
              <a:rPr lang="en-US" altLang="pl-PL" sz="2200" b="1" cap="small" dirty="0">
                <a:solidFill>
                  <a:srgbClr val="000066"/>
                </a:solidFill>
                <a:effectLst>
                  <a:outerShdw blurRad="38100" dist="38100" dir="2700000" algn="tl">
                    <a:srgbClr val="C0C0C0"/>
                  </a:outerShdw>
                </a:effectLst>
                <a:cs typeface="Arial" charset="0"/>
              </a:rPr>
              <a:t>supported</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5" name="Prostokąt 4">
            <a:extLst>
              <a:ext uri="{FF2B5EF4-FFF2-40B4-BE49-F238E27FC236}">
                <a16:creationId xmlns:a16="http://schemas.microsoft.com/office/drawing/2014/main" id="{0388240E-54B4-436B-9A87-4678C63A24E2}"/>
              </a:ext>
            </a:extLst>
          </p:cNvPr>
          <p:cNvSpPr/>
          <p:nvPr/>
        </p:nvSpPr>
        <p:spPr>
          <a:xfrm>
            <a:off x="2411760" y="1589037"/>
            <a:ext cx="3950377" cy="369332"/>
          </a:xfrm>
          <a:prstGeom prst="rect">
            <a:avLst/>
          </a:prstGeom>
        </p:spPr>
        <p:txBody>
          <a:bodyPr wrap="none">
            <a:spAutoFit/>
          </a:bodyPr>
          <a:lstStyle/>
          <a:p>
            <a:r>
              <a:rPr lang="pl-PL" kern="1000" dirty="0">
                <a:latin typeface="Garamond" panose="02020404030301010803" pitchFamily="18" charset="0"/>
                <a:ea typeface="Times New Roman" panose="02020603050405020304" pitchFamily="18" charset="0"/>
                <a:cs typeface="Times New Roman" panose="02020603050405020304" pitchFamily="18" charset="0"/>
              </a:rPr>
              <a:t>Three</a:t>
            </a:r>
            <a:r>
              <a:rPr lang="en-US" kern="1000" dirty="0">
                <a:latin typeface="Garamond" panose="02020404030301010803" pitchFamily="18" charset="0"/>
                <a:ea typeface="Times New Roman" panose="02020603050405020304" pitchFamily="18" charset="0"/>
                <a:cs typeface="Times New Roman" panose="02020603050405020304" pitchFamily="18" charset="0"/>
              </a:rPr>
              <a:t> types of engagement </a:t>
            </a:r>
            <a:r>
              <a:rPr lang="pl-PL" kern="1000" dirty="0" err="1">
                <a:latin typeface="Garamond" panose="02020404030301010803" pitchFamily="18" charset="0"/>
                <a:ea typeface="Times New Roman" panose="02020603050405020304" pitchFamily="18" charset="0"/>
                <a:cs typeface="Times New Roman" panose="02020603050405020304" pitchFamily="18" charset="0"/>
              </a:rPr>
              <a:t>were</a:t>
            </a:r>
            <a:r>
              <a:rPr lang="pl-PL" kern="1000" dirty="0">
                <a:latin typeface="Garamond" panose="02020404030301010803" pitchFamily="18" charset="0"/>
                <a:ea typeface="Times New Roman" panose="02020603050405020304" pitchFamily="18" charset="0"/>
                <a:cs typeface="Times New Roman" panose="02020603050405020304" pitchFamily="18" charset="0"/>
              </a:rPr>
              <a:t> </a:t>
            </a:r>
            <a:r>
              <a:rPr lang="pl-PL" kern="1000" dirty="0" err="1">
                <a:latin typeface="Garamond" panose="02020404030301010803" pitchFamily="18" charset="0"/>
                <a:ea typeface="Times New Roman" panose="02020603050405020304" pitchFamily="18" charset="0"/>
                <a:cs typeface="Times New Roman" panose="02020603050405020304" pitchFamily="18" charset="0"/>
              </a:rPr>
              <a:t>analyzed</a:t>
            </a:r>
            <a:endParaRPr lang="en-US" dirty="0"/>
          </a:p>
        </p:txBody>
      </p:sp>
      <p:graphicFrame>
        <p:nvGraphicFramePr>
          <p:cNvPr id="7" name="Tabela 6">
            <a:extLst>
              <a:ext uri="{FF2B5EF4-FFF2-40B4-BE49-F238E27FC236}">
                <a16:creationId xmlns:a16="http://schemas.microsoft.com/office/drawing/2014/main" id="{7C47A34A-2211-4212-B9F0-4FD106C19CD7}"/>
              </a:ext>
            </a:extLst>
          </p:cNvPr>
          <p:cNvGraphicFramePr>
            <a:graphicFrameLocks noGrp="1"/>
          </p:cNvGraphicFramePr>
          <p:nvPr>
            <p:extLst>
              <p:ext uri="{D42A27DB-BD31-4B8C-83A1-F6EECF244321}">
                <p14:modId xmlns:p14="http://schemas.microsoft.com/office/powerpoint/2010/main" val="270775820"/>
              </p:ext>
            </p:extLst>
          </p:nvPr>
        </p:nvGraphicFramePr>
        <p:xfrm>
          <a:off x="899592" y="1966913"/>
          <a:ext cx="7200800" cy="1590605"/>
        </p:xfrm>
        <a:graphic>
          <a:graphicData uri="http://schemas.openxmlformats.org/drawingml/2006/table">
            <a:tbl>
              <a:tblPr firstRow="1" firstCol="1" bandRow="1">
                <a:tableStyleId>{5C22544A-7EE6-4342-B048-85BDC9FD1C3A}</a:tableStyleId>
              </a:tblPr>
              <a:tblGrid>
                <a:gridCol w="6008638">
                  <a:extLst>
                    <a:ext uri="{9D8B030D-6E8A-4147-A177-3AD203B41FA5}">
                      <a16:colId xmlns:a16="http://schemas.microsoft.com/office/drawing/2014/main" val="1806404790"/>
                    </a:ext>
                  </a:extLst>
                </a:gridCol>
                <a:gridCol w="1192162">
                  <a:extLst>
                    <a:ext uri="{9D8B030D-6E8A-4147-A177-3AD203B41FA5}">
                      <a16:colId xmlns:a16="http://schemas.microsoft.com/office/drawing/2014/main" val="1908170544"/>
                    </a:ext>
                  </a:extLst>
                </a:gridCol>
              </a:tblGrid>
              <a:tr h="477880">
                <a:tc>
                  <a:txBody>
                    <a:bodyPr/>
                    <a:lstStyle/>
                    <a:p>
                      <a:pPr>
                        <a:spcAft>
                          <a:spcPts val="0"/>
                        </a:spcAft>
                      </a:pPr>
                      <a:r>
                        <a:rPr lang="en-US" sz="1600" kern="1000" dirty="0">
                          <a:effectLst/>
                        </a:rPr>
                        <a:t>Types of prosumers engagement </a:t>
                      </a:r>
                      <a:endParaRPr lang="en-US" sz="1600" kern="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n-US" sz="1600" kern="1000">
                          <a:effectLst/>
                        </a:rPr>
                        <a:t>Code</a:t>
                      </a:r>
                      <a:endParaRPr lang="en-US" sz="1600" kern="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59956146"/>
                  </a:ext>
                </a:extLst>
              </a:tr>
              <a:tr h="1112725">
                <a:tc>
                  <a:txBody>
                    <a:bodyPr/>
                    <a:lstStyle/>
                    <a:p>
                      <a:pPr marL="342900" lvl="0" indent="-342900">
                        <a:spcAft>
                          <a:spcPts val="0"/>
                        </a:spcAft>
                        <a:buFont typeface="Symbol" panose="05050102010706020507" pitchFamily="18" charset="2"/>
                        <a:buChar char=""/>
                      </a:pPr>
                      <a:r>
                        <a:rPr lang="en-US" sz="1800" kern="1000" dirty="0">
                          <a:effectLst/>
                        </a:rPr>
                        <a:t>designing advertising campaigns</a:t>
                      </a:r>
                    </a:p>
                    <a:p>
                      <a:pPr marL="342900" lvl="0" indent="-342900">
                        <a:spcAft>
                          <a:spcPts val="0"/>
                        </a:spcAft>
                        <a:buFont typeface="Symbol" panose="05050102010706020507" pitchFamily="18" charset="2"/>
                        <a:buChar char=""/>
                      </a:pPr>
                      <a:r>
                        <a:rPr lang="en-US" sz="1800" kern="1000" dirty="0">
                          <a:effectLst/>
                        </a:rPr>
                        <a:t>creating product pricing strategy</a:t>
                      </a:r>
                    </a:p>
                    <a:p>
                      <a:pPr marL="342900" lvl="0" indent="-342900">
                        <a:spcAft>
                          <a:spcPts val="0"/>
                        </a:spcAft>
                        <a:buFont typeface="Symbol" panose="05050102010706020507" pitchFamily="18" charset="2"/>
                        <a:buChar char=""/>
                      </a:pPr>
                      <a:r>
                        <a:rPr lang="en-US" sz="1800" b="0" kern="1000" dirty="0">
                          <a:effectLst/>
                        </a:rPr>
                        <a:t>creating product loans strategy</a:t>
                      </a:r>
                    </a:p>
                  </a:txBody>
                  <a:tcPr marL="68580" marR="68580" marT="0" marB="0"/>
                </a:tc>
                <a:tc>
                  <a:txBody>
                    <a:bodyPr/>
                    <a:lstStyle/>
                    <a:p>
                      <a:pPr marL="342900" lvl="0" indent="-342900">
                        <a:spcAft>
                          <a:spcPts val="0"/>
                        </a:spcAft>
                        <a:buFont typeface="Symbol" panose="05050102010706020507" pitchFamily="18" charset="2"/>
                        <a:buChar char=""/>
                      </a:pPr>
                      <a:r>
                        <a:rPr lang="en-US" sz="1800" kern="1000" dirty="0">
                          <a:effectLst/>
                        </a:rPr>
                        <a:t>e</a:t>
                      </a:r>
                      <a:r>
                        <a:rPr lang="pl-PL" sz="1800" kern="1000" dirty="0">
                          <a:effectLst/>
                        </a:rPr>
                        <a:t>8</a:t>
                      </a:r>
                      <a:endParaRPr lang="en-US" sz="1800" kern="1000" dirty="0">
                        <a:effectLst/>
                      </a:endParaRPr>
                    </a:p>
                    <a:p>
                      <a:pPr marL="342900" lvl="0" indent="-342900">
                        <a:spcAft>
                          <a:spcPts val="0"/>
                        </a:spcAft>
                        <a:buFont typeface="Symbol" panose="05050102010706020507" pitchFamily="18" charset="2"/>
                        <a:buChar char=""/>
                      </a:pPr>
                      <a:r>
                        <a:rPr lang="en-US" sz="1800" kern="1000" dirty="0">
                          <a:effectLst/>
                        </a:rPr>
                        <a:t>e</a:t>
                      </a:r>
                      <a:r>
                        <a:rPr lang="pl-PL" sz="1800" kern="1000" dirty="0">
                          <a:effectLst/>
                        </a:rPr>
                        <a:t>9</a:t>
                      </a:r>
                      <a:endParaRPr lang="en-US" sz="1800" kern="1000" dirty="0">
                        <a:effectLst/>
                      </a:endParaRPr>
                    </a:p>
                    <a:p>
                      <a:pPr marL="342900" lvl="0" indent="-342900">
                        <a:spcAft>
                          <a:spcPts val="0"/>
                        </a:spcAft>
                        <a:buFont typeface="Symbol" panose="05050102010706020507" pitchFamily="18" charset="2"/>
                        <a:buChar char=""/>
                      </a:pPr>
                      <a:r>
                        <a:rPr lang="en-US" sz="1800" kern="1000" dirty="0">
                          <a:effectLst/>
                        </a:rPr>
                        <a:t>e</a:t>
                      </a:r>
                      <a:r>
                        <a:rPr lang="pl-PL" sz="1800" kern="1000" dirty="0">
                          <a:effectLst/>
                        </a:rPr>
                        <a:t>10</a:t>
                      </a:r>
                      <a:endParaRPr lang="en-US" sz="1800" kern="1000" dirty="0">
                        <a:effectLst/>
                      </a:endParaRPr>
                    </a:p>
                  </a:txBody>
                  <a:tcPr marL="68580" marR="68580" marT="0" marB="0"/>
                </a:tc>
                <a:extLst>
                  <a:ext uri="{0D108BD9-81ED-4DB2-BD59-A6C34878D82A}">
                    <a16:rowId xmlns:a16="http://schemas.microsoft.com/office/drawing/2014/main" val="3743678947"/>
                  </a:ext>
                </a:extLst>
              </a:tr>
            </a:tbl>
          </a:graphicData>
        </a:graphic>
      </p:graphicFrame>
      <p:pic>
        <p:nvPicPr>
          <p:cNvPr id="4" name="Nagrany dźwięk">
            <a:hlinkClick r:id="" action="ppaction://media"/>
            <a:extLst>
              <a:ext uri="{FF2B5EF4-FFF2-40B4-BE49-F238E27FC236}">
                <a16:creationId xmlns:a16="http://schemas.microsoft.com/office/drawing/2014/main" id="{2A4B699B-5662-4A36-BB7C-BFED148EA7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9788" y="83096"/>
            <a:ext cx="609600" cy="609600"/>
          </a:xfrm>
          <a:prstGeom prst="rect">
            <a:avLst/>
          </a:prstGeom>
        </p:spPr>
      </p:pic>
    </p:spTree>
    <p:extLst>
      <p:ext uri="{BB962C8B-B14F-4D97-AF65-F5344CB8AC3E}">
        <p14:creationId xmlns:p14="http://schemas.microsoft.com/office/powerpoint/2010/main" val="1388587640"/>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668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numeru slajd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eaLnBrk="1" hangingPunct="1">
              <a:spcBef>
                <a:spcPct val="0"/>
              </a:spcBef>
              <a:buFontTx/>
              <a:buNone/>
            </a:pPr>
            <a:fld id="{357546D9-DB0A-4AF5-BD16-558E645E3114}" type="slidenum">
              <a:rPr lang="pl-PL" altLang="pl-PL" sz="1200" smtClean="0">
                <a:solidFill>
                  <a:srgbClr val="898989"/>
                </a:solidFill>
                <a:cs typeface="Arial" charset="0"/>
              </a:rPr>
              <a:pPr eaLnBrk="1" hangingPunct="1">
                <a:spcBef>
                  <a:spcPct val="0"/>
                </a:spcBef>
                <a:buFontTx/>
                <a:buNone/>
              </a:pPr>
              <a:t>15</a:t>
            </a:fld>
            <a:endParaRPr lang="pl-PL" altLang="pl-PL" sz="1200">
              <a:solidFill>
                <a:srgbClr val="898989"/>
              </a:solidFill>
              <a:cs typeface="Arial" charset="0"/>
            </a:endParaRPr>
          </a:p>
        </p:txBody>
      </p:sp>
      <p:sp>
        <p:nvSpPr>
          <p:cNvPr id="15363" name="Tytuł 1"/>
          <p:cNvSpPr>
            <a:spLocks noGrp="1"/>
          </p:cNvSpPr>
          <p:nvPr>
            <p:ph type="title" idx="4294967295"/>
          </p:nvPr>
        </p:nvSpPr>
        <p:spPr>
          <a:xfrm>
            <a:off x="324523" y="217172"/>
            <a:ext cx="8494954" cy="584524"/>
          </a:xfrm>
        </p:spPr>
        <p:txBody>
          <a:bodyPr/>
          <a:lstStyle/>
          <a:p>
            <a:pPr>
              <a:lnSpc>
                <a:spcPct val="90000"/>
              </a:lnSpc>
              <a:spcAft>
                <a:spcPct val="40000"/>
              </a:spcAft>
            </a:pPr>
            <a:r>
              <a:rPr lang="pl-PL" altLang="pl-PL" sz="1600" b="1" dirty="0">
                <a:solidFill>
                  <a:srgbClr val="558ED5"/>
                </a:solidFill>
                <a:cs typeface="Arial" charset="0"/>
              </a:rPr>
              <a:t>H2b</a:t>
            </a:r>
            <a:r>
              <a:rPr lang="en-US" altLang="pl-PL" sz="1600" b="1" dirty="0">
                <a:solidFill>
                  <a:srgbClr val="558ED5"/>
                </a:solidFill>
                <a:cs typeface="Arial" charset="0"/>
              </a:rPr>
              <a:t>: </a:t>
            </a:r>
            <a:r>
              <a:rPr lang="en-US" altLang="pl-PL" sz="1600" dirty="0">
                <a:solidFill>
                  <a:srgbClr val="558ED5"/>
                </a:solidFill>
                <a:cs typeface="Arial" charset="0"/>
              </a:rPr>
              <a:t>There are statistically significant differences </a:t>
            </a:r>
            <a:r>
              <a:rPr lang="en-US" altLang="pl-PL" sz="1600" dirty="0">
                <a:solidFill>
                  <a:srgbClr val="00B050"/>
                </a:solidFill>
                <a:cs typeface="Arial" charset="0"/>
              </a:rPr>
              <a:t>between Poland- and UK-based prosumers’ </a:t>
            </a:r>
            <a:r>
              <a:rPr lang="en-US" altLang="pl-PL" sz="1600" dirty="0">
                <a:solidFill>
                  <a:srgbClr val="558ED5"/>
                </a:solidFill>
                <a:cs typeface="Arial" charset="0"/>
              </a:rPr>
              <a:t>engagement which contribute to </a:t>
            </a:r>
            <a:r>
              <a:rPr lang="en-US" altLang="pl-PL" sz="1600" b="1" dirty="0">
                <a:solidFill>
                  <a:srgbClr val="FF0000"/>
                </a:solidFill>
                <a:cs typeface="Arial" charset="0"/>
              </a:rPr>
              <a:t>BP</a:t>
            </a:r>
            <a:r>
              <a:rPr lang="pl-PL" altLang="pl-PL" sz="1600" b="1" dirty="0">
                <a:solidFill>
                  <a:srgbClr val="FF0000"/>
                </a:solidFill>
                <a:cs typeface="Arial" charset="0"/>
              </a:rPr>
              <a:t>3</a:t>
            </a:r>
            <a:r>
              <a:rPr lang="en-US" altLang="pl-PL" sz="1600" dirty="0">
                <a:solidFill>
                  <a:srgbClr val="FF0000"/>
                </a:solidFill>
                <a:cs typeface="Arial" charset="0"/>
              </a:rPr>
              <a:t> </a:t>
            </a:r>
            <a:r>
              <a:rPr lang="en-US" altLang="pl-PL" sz="1600" b="1" dirty="0">
                <a:solidFill>
                  <a:srgbClr val="FF0000"/>
                </a:solidFill>
                <a:cs typeface="Arial" charset="0"/>
              </a:rPr>
              <a:t>innovations</a:t>
            </a:r>
          </a:p>
        </p:txBody>
      </p:sp>
      <p:sp>
        <p:nvSpPr>
          <p:cNvPr id="9" name="Text Box 39"/>
          <p:cNvSpPr txBox="1">
            <a:spLocks noChangeArrowheads="1"/>
          </p:cNvSpPr>
          <p:nvPr/>
        </p:nvSpPr>
        <p:spPr bwMode="auto">
          <a:xfrm>
            <a:off x="395536" y="5912288"/>
            <a:ext cx="8280400" cy="397032"/>
          </a:xfrm>
          <a:prstGeom prst="rect">
            <a:avLst/>
          </a:prstGeom>
          <a:gradFill rotWithShape="1">
            <a:gsLst>
              <a:gs pos="0">
                <a:schemeClr val="bg1"/>
              </a:gs>
              <a:gs pos="100000">
                <a:srgbClr val="81ABD5"/>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0800" rIns="10800">
            <a:spAutoFit/>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algn="ctr" eaLnBrk="1" hangingPunct="1">
              <a:lnSpc>
                <a:spcPct val="90000"/>
              </a:lnSpc>
              <a:spcBef>
                <a:spcPct val="0"/>
              </a:spcBef>
              <a:buNone/>
            </a:pPr>
            <a:r>
              <a:rPr lang="pl-PL" altLang="pl-PL" sz="2200" b="1" cap="small" dirty="0">
                <a:solidFill>
                  <a:srgbClr val="000066"/>
                </a:solidFill>
                <a:effectLst>
                  <a:outerShdw blurRad="38100" dist="38100" dir="2700000" algn="tl">
                    <a:srgbClr val="C0C0C0"/>
                  </a:outerShdw>
                </a:effectLst>
                <a:cs typeface="Arial" charset="0"/>
              </a:rPr>
              <a:t>H2b – </a:t>
            </a:r>
            <a:r>
              <a:rPr lang="pl-PL" altLang="pl-PL" sz="2200" b="1" cap="small" dirty="0" err="1">
                <a:solidFill>
                  <a:srgbClr val="000066"/>
                </a:solidFill>
                <a:effectLst>
                  <a:outerShdw blurRad="38100" dist="38100" dir="2700000" algn="tl">
                    <a:srgbClr val="C0C0C0"/>
                  </a:outerShdw>
                </a:effectLst>
                <a:cs typeface="Arial" charset="0"/>
              </a:rPr>
              <a:t>partially</a:t>
            </a:r>
            <a:r>
              <a:rPr lang="pl-PL" altLang="pl-PL" sz="2200" b="1" cap="small" dirty="0">
                <a:solidFill>
                  <a:srgbClr val="000066"/>
                </a:solidFill>
                <a:effectLst>
                  <a:outerShdw blurRad="38100" dist="38100" dir="2700000" algn="tl">
                    <a:srgbClr val="C0C0C0"/>
                  </a:outerShdw>
                </a:effectLst>
                <a:cs typeface="Arial" charset="0"/>
              </a:rPr>
              <a:t> </a:t>
            </a:r>
            <a:r>
              <a:rPr lang="en-US" altLang="pl-PL" sz="2200" b="1" cap="small" dirty="0">
                <a:solidFill>
                  <a:srgbClr val="000066"/>
                </a:solidFill>
                <a:effectLst>
                  <a:outerShdw blurRad="38100" dist="38100" dir="2700000" algn="tl">
                    <a:srgbClr val="C0C0C0"/>
                  </a:outerShdw>
                </a:effectLst>
                <a:cs typeface="Arial" charset="0"/>
              </a:rPr>
              <a:t>supported</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5" name="Prostokąt 4">
            <a:extLst>
              <a:ext uri="{FF2B5EF4-FFF2-40B4-BE49-F238E27FC236}">
                <a16:creationId xmlns:a16="http://schemas.microsoft.com/office/drawing/2014/main" id="{0388240E-54B4-436B-9A87-4678C63A24E2}"/>
              </a:ext>
            </a:extLst>
          </p:cNvPr>
          <p:cNvSpPr/>
          <p:nvPr/>
        </p:nvSpPr>
        <p:spPr>
          <a:xfrm>
            <a:off x="107709" y="836712"/>
            <a:ext cx="9216819" cy="369332"/>
          </a:xfrm>
          <a:prstGeom prst="rect">
            <a:avLst/>
          </a:prstGeom>
        </p:spPr>
        <p:txBody>
          <a:bodyPr wrap="none">
            <a:spAutoFit/>
          </a:bodyPr>
          <a:lstStyle/>
          <a:p>
            <a:r>
              <a:rPr lang="en-US" b="1" kern="1000" dirty="0">
                <a:latin typeface="Garamond" panose="02020404030301010803" pitchFamily="18" charset="0"/>
                <a:ea typeface="Times New Roman" panose="02020603050405020304" pitchFamily="18" charset="0"/>
                <a:cs typeface="Times New Roman" panose="02020603050405020304" pitchFamily="18" charset="0"/>
              </a:rPr>
              <a:t>The differences between Poland- and UK-based prosumers’ engagement in </a:t>
            </a:r>
            <a:r>
              <a:rPr lang="en-US" b="1" kern="1000" dirty="0">
                <a:solidFill>
                  <a:srgbClr val="FF0000"/>
                </a:solidFill>
                <a:latin typeface="Garamond" panose="02020404030301010803" pitchFamily="18" charset="0"/>
                <a:ea typeface="Times New Roman" panose="02020603050405020304" pitchFamily="18" charset="0"/>
                <a:cs typeface="Times New Roman" panose="02020603050405020304" pitchFamily="18" charset="0"/>
              </a:rPr>
              <a:t>BP</a:t>
            </a:r>
            <a:r>
              <a:rPr lang="pl-PL" b="1" kern="1000" dirty="0">
                <a:solidFill>
                  <a:srgbClr val="FF0000"/>
                </a:solidFill>
                <a:latin typeface="Garamond" panose="02020404030301010803" pitchFamily="18" charset="0"/>
                <a:ea typeface="Times New Roman" panose="02020603050405020304" pitchFamily="18" charset="0"/>
                <a:cs typeface="Times New Roman" panose="02020603050405020304" pitchFamily="18" charset="0"/>
              </a:rPr>
              <a:t>3</a:t>
            </a:r>
            <a:r>
              <a:rPr lang="en-US" b="1" kern="1000" dirty="0">
                <a:latin typeface="Garamond" panose="02020404030301010803" pitchFamily="18" charset="0"/>
                <a:ea typeface="Times New Roman" panose="02020603050405020304" pitchFamily="18" charset="0"/>
                <a:cs typeface="Times New Roman" panose="02020603050405020304" pitchFamily="18" charset="0"/>
              </a:rPr>
              <a:t> innovations</a:t>
            </a:r>
            <a:endParaRPr lang="en-US" b="1" dirty="0"/>
          </a:p>
        </p:txBody>
      </p:sp>
      <p:sp>
        <p:nvSpPr>
          <p:cNvPr id="4" name="Rectangle 2">
            <a:extLst>
              <a:ext uri="{FF2B5EF4-FFF2-40B4-BE49-F238E27FC236}">
                <a16:creationId xmlns:a16="http://schemas.microsoft.com/office/drawing/2014/main" id="{9D4D5003-7818-45FA-84CC-94531BD3D930}"/>
              </a:ext>
            </a:extLst>
          </p:cNvPr>
          <p:cNvSpPr>
            <a:spLocks noChangeArrowheads="1"/>
          </p:cNvSpPr>
          <p:nvPr/>
        </p:nvSpPr>
        <p:spPr bwMode="auto">
          <a:xfrm>
            <a:off x="755576" y="195836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4">
            <a:extLst>
              <a:ext uri="{FF2B5EF4-FFF2-40B4-BE49-F238E27FC236}">
                <a16:creationId xmlns:a16="http://schemas.microsoft.com/office/drawing/2014/main" id="{B8A16D1B-9319-41AF-B8FD-9461F472BFDF}"/>
              </a:ext>
            </a:extLst>
          </p:cNvPr>
          <p:cNvSpPr>
            <a:spLocks noChangeArrowheads="1"/>
          </p:cNvSpPr>
          <p:nvPr/>
        </p:nvSpPr>
        <p:spPr bwMode="auto">
          <a:xfrm>
            <a:off x="1470052" y="1954323"/>
            <a:ext cx="1527239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Obiekt 6">
            <a:extLst>
              <a:ext uri="{FF2B5EF4-FFF2-40B4-BE49-F238E27FC236}">
                <a16:creationId xmlns:a16="http://schemas.microsoft.com/office/drawing/2014/main" id="{853585E7-616A-4CD5-B858-1235CAE4CB6C}"/>
              </a:ext>
            </a:extLst>
          </p:cNvPr>
          <p:cNvGraphicFramePr>
            <a:graphicFrameLocks noChangeAspect="1"/>
          </p:cNvGraphicFramePr>
          <p:nvPr>
            <p:extLst>
              <p:ext uri="{D42A27DB-BD31-4B8C-83A1-F6EECF244321}">
                <p14:modId xmlns:p14="http://schemas.microsoft.com/office/powerpoint/2010/main" val="478850720"/>
              </p:ext>
            </p:extLst>
          </p:nvPr>
        </p:nvGraphicFramePr>
        <p:xfrm>
          <a:off x="1259633" y="1790575"/>
          <a:ext cx="6414316" cy="3276850"/>
        </p:xfrm>
        <a:graphic>
          <a:graphicData uri="http://schemas.openxmlformats.org/presentationml/2006/ole">
            <mc:AlternateContent xmlns:mc="http://schemas.openxmlformats.org/markup-compatibility/2006">
              <mc:Choice xmlns:v="urn:schemas-microsoft-com:vml" Requires="v">
                <p:oleObj spid="_x0000_s9230" name="Worksheet" r:id="rId5" imgW="4972251" imgH="2657475" progId="Excel.Sheet.12">
                  <p:embed/>
                </p:oleObj>
              </mc:Choice>
              <mc:Fallback>
                <p:oleObj name="Worksheet" r:id="rId5" imgW="4972251" imgH="2657475" progId="Excel.Sheet.12">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633" y="1790575"/>
                        <a:ext cx="6414316" cy="3276850"/>
                      </a:xfrm>
                      <a:prstGeom prst="rect">
                        <a:avLst/>
                      </a:prstGeom>
                      <a:noFill/>
                    </p:spPr>
                  </p:pic>
                </p:oleObj>
              </mc:Fallback>
            </mc:AlternateContent>
          </a:graphicData>
        </a:graphic>
      </p:graphicFrame>
      <p:pic>
        <p:nvPicPr>
          <p:cNvPr id="11" name="Nagrany dźwięk">
            <a:hlinkClick r:id="" action="ppaction://media"/>
            <a:extLst>
              <a:ext uri="{FF2B5EF4-FFF2-40B4-BE49-F238E27FC236}">
                <a16:creationId xmlns:a16="http://schemas.microsoft.com/office/drawing/2014/main" id="{CBD5EF29-F184-41E9-8CC6-5C152E6D53F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14677" y="22069"/>
            <a:ext cx="609600" cy="609600"/>
          </a:xfrm>
          <a:prstGeom prst="rect">
            <a:avLst/>
          </a:prstGeom>
        </p:spPr>
      </p:pic>
    </p:spTree>
    <p:extLst>
      <p:ext uri="{BB962C8B-B14F-4D97-AF65-F5344CB8AC3E}">
        <p14:creationId xmlns:p14="http://schemas.microsoft.com/office/powerpoint/2010/main" val="1766733862"/>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6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CAEDC658-345A-4A3A-8FE1-C86D788AD67C}"/>
              </a:ext>
            </a:extLst>
          </p:cNvPr>
          <p:cNvSpPr>
            <a:spLocks noGrp="1"/>
          </p:cNvSpPr>
          <p:nvPr>
            <p:ph type="sldNum" sz="quarter" idx="12"/>
          </p:nvPr>
        </p:nvSpPr>
        <p:spPr/>
        <p:txBody>
          <a:bodyPr/>
          <a:lstStyle/>
          <a:p>
            <a:pPr>
              <a:defRPr/>
            </a:pPr>
            <a:fld id="{8746089B-2773-4C77-BC1B-848F142BB362}" type="slidenum">
              <a:rPr lang="pl-PL" altLang="pl-PL" smtClean="0"/>
              <a:pPr>
                <a:defRPr/>
              </a:pPr>
              <a:t>16</a:t>
            </a:fld>
            <a:endParaRPr lang="pl-PL" altLang="pl-PL"/>
          </a:p>
        </p:txBody>
      </p:sp>
      <p:pic>
        <p:nvPicPr>
          <p:cNvPr id="3" name="Obraz 2">
            <a:extLst>
              <a:ext uri="{FF2B5EF4-FFF2-40B4-BE49-F238E27FC236}">
                <a16:creationId xmlns:a16="http://schemas.microsoft.com/office/drawing/2014/main" id="{6E8A1781-B25C-400F-82CC-62582FC90BE5}"/>
              </a:ext>
            </a:extLst>
          </p:cNvPr>
          <p:cNvPicPr/>
          <p:nvPr/>
        </p:nvPicPr>
        <p:blipFill>
          <a:blip r:embed="rId4"/>
          <a:stretch>
            <a:fillRect/>
          </a:stretch>
        </p:blipFill>
        <p:spPr>
          <a:xfrm>
            <a:off x="323528" y="2276872"/>
            <a:ext cx="4019775" cy="2125846"/>
          </a:xfrm>
          <a:prstGeom prst="rect">
            <a:avLst/>
          </a:prstGeom>
        </p:spPr>
      </p:pic>
      <p:sp>
        <p:nvSpPr>
          <p:cNvPr id="4" name="Prostokąt 3">
            <a:extLst>
              <a:ext uri="{FF2B5EF4-FFF2-40B4-BE49-F238E27FC236}">
                <a16:creationId xmlns:a16="http://schemas.microsoft.com/office/drawing/2014/main" id="{C3761BD1-8B5E-4ADA-AC7F-A26D512839D3}"/>
              </a:ext>
            </a:extLst>
          </p:cNvPr>
          <p:cNvSpPr/>
          <p:nvPr/>
        </p:nvSpPr>
        <p:spPr>
          <a:xfrm>
            <a:off x="323529" y="980728"/>
            <a:ext cx="4019776" cy="923330"/>
          </a:xfrm>
          <a:prstGeom prst="rect">
            <a:avLst/>
          </a:prstGeom>
        </p:spPr>
        <p:txBody>
          <a:bodyPr wrap="square">
            <a:spAutoFit/>
          </a:bodyPr>
          <a:lstStyle/>
          <a:p>
            <a:r>
              <a:rPr lang="en-US" b="1" kern="1000" dirty="0">
                <a:latin typeface="Garamond" panose="02020404030301010803" pitchFamily="18" charset="0"/>
                <a:ea typeface="Times New Roman" panose="02020603050405020304" pitchFamily="18" charset="0"/>
                <a:cs typeface="Times New Roman" panose="02020603050405020304" pitchFamily="18" charset="0"/>
              </a:rPr>
              <a:t>The differences between Poland- and UK-based prosumers’ engagement in </a:t>
            </a:r>
            <a:r>
              <a:rPr lang="en-US" b="1" kern="1000" dirty="0">
                <a:solidFill>
                  <a:srgbClr val="FF0000"/>
                </a:solidFill>
                <a:latin typeface="Garamond" panose="02020404030301010803" pitchFamily="18" charset="0"/>
                <a:ea typeface="Times New Roman" panose="02020603050405020304" pitchFamily="18" charset="0"/>
                <a:cs typeface="Times New Roman" panose="02020603050405020304" pitchFamily="18" charset="0"/>
              </a:rPr>
              <a:t>BP</a:t>
            </a:r>
            <a:r>
              <a:rPr lang="pl-PL" b="1" kern="1000" dirty="0">
                <a:solidFill>
                  <a:srgbClr val="FF0000"/>
                </a:solidFill>
                <a:latin typeface="Garamond" panose="02020404030301010803" pitchFamily="18" charset="0"/>
                <a:ea typeface="Times New Roman" panose="02020603050405020304" pitchFamily="18" charset="0"/>
                <a:cs typeface="Times New Roman" panose="02020603050405020304" pitchFamily="18" charset="0"/>
              </a:rPr>
              <a:t>4</a:t>
            </a:r>
            <a:r>
              <a:rPr lang="en-US" b="1" kern="1000" dirty="0">
                <a:latin typeface="Garamond" panose="02020404030301010803" pitchFamily="18" charset="0"/>
                <a:ea typeface="Times New Roman" panose="02020603050405020304" pitchFamily="18" charset="0"/>
                <a:cs typeface="Times New Roman" panose="02020603050405020304" pitchFamily="18" charset="0"/>
              </a:rPr>
              <a:t> innovations</a:t>
            </a:r>
            <a:endParaRPr lang="en-US" b="1" dirty="0"/>
          </a:p>
        </p:txBody>
      </p:sp>
      <p:sp>
        <p:nvSpPr>
          <p:cNvPr id="5" name="Prostokąt 4">
            <a:extLst>
              <a:ext uri="{FF2B5EF4-FFF2-40B4-BE49-F238E27FC236}">
                <a16:creationId xmlns:a16="http://schemas.microsoft.com/office/drawing/2014/main" id="{0B359418-3CD0-4B6A-B3FF-7A81CAEBAA14}"/>
              </a:ext>
            </a:extLst>
          </p:cNvPr>
          <p:cNvSpPr/>
          <p:nvPr/>
        </p:nvSpPr>
        <p:spPr>
          <a:xfrm>
            <a:off x="4343305" y="980728"/>
            <a:ext cx="4019776" cy="923330"/>
          </a:xfrm>
          <a:prstGeom prst="rect">
            <a:avLst/>
          </a:prstGeom>
        </p:spPr>
        <p:txBody>
          <a:bodyPr wrap="square">
            <a:spAutoFit/>
          </a:bodyPr>
          <a:lstStyle/>
          <a:p>
            <a:r>
              <a:rPr lang="en-US" b="1" kern="1000" dirty="0">
                <a:latin typeface="Garamond" panose="02020404030301010803" pitchFamily="18" charset="0"/>
                <a:ea typeface="Times New Roman" panose="02020603050405020304" pitchFamily="18" charset="0"/>
                <a:cs typeface="Times New Roman" panose="02020603050405020304" pitchFamily="18" charset="0"/>
              </a:rPr>
              <a:t>The differences between Poland- and UK-based prosumers’ engagement in </a:t>
            </a:r>
            <a:r>
              <a:rPr lang="en-US" b="1" kern="1000" dirty="0">
                <a:solidFill>
                  <a:srgbClr val="FF0000"/>
                </a:solidFill>
                <a:latin typeface="Garamond" panose="02020404030301010803" pitchFamily="18" charset="0"/>
                <a:ea typeface="Times New Roman" panose="02020603050405020304" pitchFamily="18" charset="0"/>
                <a:cs typeface="Times New Roman" panose="02020603050405020304" pitchFamily="18" charset="0"/>
              </a:rPr>
              <a:t>BP</a:t>
            </a:r>
            <a:r>
              <a:rPr lang="pl-PL" b="1" kern="1000" dirty="0">
                <a:solidFill>
                  <a:srgbClr val="FF0000"/>
                </a:solidFill>
                <a:latin typeface="Garamond" panose="02020404030301010803" pitchFamily="18" charset="0"/>
                <a:ea typeface="Times New Roman" panose="02020603050405020304" pitchFamily="18" charset="0"/>
                <a:cs typeface="Times New Roman" panose="02020603050405020304" pitchFamily="18" charset="0"/>
              </a:rPr>
              <a:t>5</a:t>
            </a:r>
            <a:r>
              <a:rPr lang="en-US" b="1" kern="1000" dirty="0">
                <a:latin typeface="Garamond" panose="02020404030301010803" pitchFamily="18" charset="0"/>
                <a:ea typeface="Times New Roman" panose="02020603050405020304" pitchFamily="18" charset="0"/>
                <a:cs typeface="Times New Roman" panose="02020603050405020304" pitchFamily="18" charset="0"/>
              </a:rPr>
              <a:t> innovations</a:t>
            </a:r>
            <a:endParaRPr lang="en-US" b="1" dirty="0"/>
          </a:p>
        </p:txBody>
      </p:sp>
      <p:pic>
        <p:nvPicPr>
          <p:cNvPr id="6" name="Obraz 5">
            <a:extLst>
              <a:ext uri="{FF2B5EF4-FFF2-40B4-BE49-F238E27FC236}">
                <a16:creationId xmlns:a16="http://schemas.microsoft.com/office/drawing/2014/main" id="{180E7E55-3B02-4052-8905-AFBC8C413E3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427682" y="2276872"/>
            <a:ext cx="4392790" cy="2125846"/>
          </a:xfrm>
          <a:prstGeom prst="rect">
            <a:avLst/>
          </a:prstGeom>
          <a:noFill/>
          <a:ln>
            <a:noFill/>
          </a:ln>
        </p:spPr>
      </p:pic>
      <p:pic>
        <p:nvPicPr>
          <p:cNvPr id="7" name="Nagrany dźwięk">
            <a:hlinkClick r:id="" action="ppaction://media"/>
            <a:extLst>
              <a:ext uri="{FF2B5EF4-FFF2-40B4-BE49-F238E27FC236}">
                <a16:creationId xmlns:a16="http://schemas.microsoft.com/office/drawing/2014/main" id="{D3FD8FC3-037E-4207-84C0-E6206910B3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0"/>
            <a:ext cx="609600" cy="609600"/>
          </a:xfrm>
          <a:prstGeom prst="rect">
            <a:avLst/>
          </a:prstGeom>
        </p:spPr>
      </p:pic>
    </p:spTree>
    <p:extLst>
      <p:ext uri="{BB962C8B-B14F-4D97-AF65-F5344CB8AC3E}">
        <p14:creationId xmlns:p14="http://schemas.microsoft.com/office/powerpoint/2010/main" val="2065941782"/>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ymbol zastępczy numeru slajd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eaLnBrk="1" hangingPunct="1">
              <a:spcBef>
                <a:spcPct val="0"/>
              </a:spcBef>
              <a:buFontTx/>
              <a:buNone/>
            </a:pPr>
            <a:fld id="{D01375B3-5836-4A98-9595-AD50E0F20465}" type="slidenum">
              <a:rPr lang="pl-PL" altLang="pl-PL" sz="1200" smtClean="0">
                <a:solidFill>
                  <a:srgbClr val="898989"/>
                </a:solidFill>
                <a:cs typeface="Arial" charset="0"/>
              </a:rPr>
              <a:pPr eaLnBrk="1" hangingPunct="1">
                <a:spcBef>
                  <a:spcPct val="0"/>
                </a:spcBef>
                <a:buFontTx/>
                <a:buNone/>
              </a:pPr>
              <a:t>17</a:t>
            </a:fld>
            <a:endParaRPr lang="pl-PL" altLang="pl-PL" sz="1200">
              <a:solidFill>
                <a:srgbClr val="898989"/>
              </a:solidFill>
              <a:cs typeface="Arial" charset="0"/>
            </a:endParaRPr>
          </a:p>
        </p:txBody>
      </p:sp>
      <p:sp>
        <p:nvSpPr>
          <p:cNvPr id="25603" name="Tytuł 1"/>
          <p:cNvSpPr>
            <a:spLocks noGrp="1"/>
          </p:cNvSpPr>
          <p:nvPr>
            <p:ph type="title" idx="4294967295"/>
          </p:nvPr>
        </p:nvSpPr>
        <p:spPr>
          <a:xfrm>
            <a:off x="250825" y="0"/>
            <a:ext cx="8785225" cy="1143000"/>
          </a:xfrm>
        </p:spPr>
        <p:txBody>
          <a:bodyPr/>
          <a:lstStyle/>
          <a:p>
            <a:pPr eaLnBrk="1" hangingPunct="1"/>
            <a:r>
              <a:rPr lang="pl-PL" altLang="pl-PL" sz="3200" b="1" dirty="0" err="1"/>
              <a:t>Main</a:t>
            </a:r>
            <a:r>
              <a:rPr lang="pl-PL" altLang="pl-PL" sz="3200" b="1" dirty="0"/>
              <a:t> </a:t>
            </a:r>
            <a:r>
              <a:rPr lang="pl-PL" altLang="pl-PL" sz="3200" b="1" dirty="0" err="1"/>
              <a:t>conclusions</a:t>
            </a:r>
            <a:endParaRPr lang="en-US" altLang="pl-PL" sz="3200" dirty="0"/>
          </a:p>
        </p:txBody>
      </p:sp>
      <p:sp>
        <p:nvSpPr>
          <p:cNvPr id="199710" name="Rectangle 30"/>
          <p:cNvSpPr>
            <a:spLocks noChangeArrowheads="1"/>
          </p:cNvSpPr>
          <p:nvPr/>
        </p:nvSpPr>
        <p:spPr bwMode="auto">
          <a:xfrm>
            <a:off x="250825" y="1340768"/>
            <a:ext cx="86423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spcBef>
                <a:spcPct val="20000"/>
              </a:spcBef>
              <a:buFont typeface="Wingdings" pitchFamily="2" charset="2"/>
              <a:buChar char="§"/>
              <a:defRPr sz="2800">
                <a:solidFill>
                  <a:srgbClr val="002060"/>
                </a:solidFill>
                <a:latin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defRPr>
            </a:lvl9pPr>
          </a:lstStyle>
          <a:p>
            <a:pPr lvl="0"/>
            <a:r>
              <a:rPr lang="en-US" sz="2000" b="1" dirty="0"/>
              <a:t>The results clearly show that there are statistically significant differences between Poland- and UK-based prosumers’ engagement in business process</a:t>
            </a:r>
            <a:r>
              <a:rPr lang="pl-PL" sz="2000" b="1" dirty="0"/>
              <a:t>es</a:t>
            </a:r>
            <a:r>
              <a:rPr lang="en-US" sz="2000" b="1" dirty="0"/>
              <a:t> innovation</a:t>
            </a:r>
            <a:endParaRPr lang="pl-PL" sz="2000" b="1" dirty="0"/>
          </a:p>
          <a:p>
            <a:pPr lvl="0"/>
            <a:r>
              <a:rPr lang="en-US" sz="2000" b="1" dirty="0">
                <a:solidFill>
                  <a:srgbClr val="0066CC"/>
                </a:solidFill>
              </a:rPr>
              <a:t>These differences might arise from the fact that the UK belongs to innovation leaders of the European Union (EU) with innovation performance well above that of the EU average, whereas the innovation performance of Poland is below that of the EU average and is classified as moderate innovators (EU, 2018)</a:t>
            </a:r>
            <a:endParaRPr lang="pl-PL" sz="2000" b="1" dirty="0">
              <a:solidFill>
                <a:srgbClr val="0066CC"/>
              </a:solidFill>
            </a:endParaRPr>
          </a:p>
          <a:p>
            <a:pPr lvl="0"/>
            <a:r>
              <a:rPr lang="pl-PL" sz="2000" dirty="0" err="1"/>
              <a:t>Our</a:t>
            </a:r>
            <a:r>
              <a:rPr lang="pl-PL" sz="2000" dirty="0"/>
              <a:t> </a:t>
            </a:r>
            <a:r>
              <a:rPr lang="pl-PL" sz="2000" dirty="0" err="1"/>
              <a:t>findings</a:t>
            </a:r>
            <a:r>
              <a:rPr lang="en-US" sz="2000" dirty="0"/>
              <a:t> suggest that organizational practices across cultural boundaries need tactical plans that foster knowledge sharing</a:t>
            </a:r>
            <a:endParaRPr lang="pl-PL" sz="2000" dirty="0">
              <a:solidFill>
                <a:srgbClr val="0066CC"/>
              </a:solidFill>
            </a:endParaRPr>
          </a:p>
        </p:txBody>
      </p:sp>
      <p:pic>
        <p:nvPicPr>
          <p:cNvPr id="4" name="Nagrany dźwięk">
            <a:hlinkClick r:id="" action="ppaction://media"/>
            <a:extLst>
              <a:ext uri="{FF2B5EF4-FFF2-40B4-BE49-F238E27FC236}">
                <a16:creationId xmlns:a16="http://schemas.microsoft.com/office/drawing/2014/main" id="{29A9C307-46F0-4CD1-A09E-C0AC753934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76256" y="97954"/>
            <a:ext cx="609600" cy="609600"/>
          </a:xfrm>
          <a:prstGeom prst="rect">
            <a:avLst/>
          </a:prstGeom>
        </p:spPr>
      </p:pic>
      <p:pic>
        <p:nvPicPr>
          <p:cNvPr id="5" name="Nagrany dźwięk">
            <a:hlinkClick r:id="" action="ppaction://media"/>
            <a:extLst>
              <a:ext uri="{FF2B5EF4-FFF2-40B4-BE49-F238E27FC236}">
                <a16:creationId xmlns:a16="http://schemas.microsoft.com/office/drawing/2014/main" id="{30D2F0F0-D4FB-40C3-8161-B22E6CCAA28C}"/>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459788" y="121779"/>
            <a:ext cx="609600" cy="609600"/>
          </a:xfrm>
          <a:prstGeom prst="rect">
            <a:avLst/>
          </a:prstGeom>
        </p:spPr>
      </p:pic>
    </p:spTree>
    <p:extLst>
      <p:ext uri="{BB962C8B-B14F-4D97-AF65-F5344CB8AC3E}">
        <p14:creationId xmlns:p14="http://schemas.microsoft.com/office/powerpoint/2010/main" val="2799237501"/>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pole tekstowe 5"/>
          <p:cNvSpPr txBox="1">
            <a:spLocks noChangeArrowheads="1"/>
          </p:cNvSpPr>
          <p:nvPr/>
        </p:nvSpPr>
        <p:spPr bwMode="auto">
          <a:xfrm>
            <a:off x="755576" y="404664"/>
            <a:ext cx="78486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algn="ctr" eaLnBrk="1" hangingPunct="1">
              <a:spcBef>
                <a:spcPct val="0"/>
              </a:spcBef>
              <a:buFontTx/>
              <a:buNone/>
            </a:pPr>
            <a:r>
              <a:rPr lang="pl-PL" altLang="pl-PL" sz="2400" b="1" dirty="0" err="1">
                <a:solidFill>
                  <a:srgbClr val="99CCFF"/>
                </a:solidFill>
                <a:cs typeface="Arial" charset="0"/>
              </a:rPr>
              <a:t>Thank</a:t>
            </a:r>
            <a:r>
              <a:rPr lang="pl-PL" altLang="pl-PL" sz="2400" b="1" dirty="0">
                <a:solidFill>
                  <a:srgbClr val="99CCFF"/>
                </a:solidFill>
                <a:cs typeface="Arial" charset="0"/>
              </a:rPr>
              <a:t> </a:t>
            </a:r>
            <a:r>
              <a:rPr lang="pl-PL" altLang="pl-PL" sz="2400" b="1" dirty="0" err="1">
                <a:solidFill>
                  <a:srgbClr val="99CCFF"/>
                </a:solidFill>
                <a:cs typeface="Arial" charset="0"/>
              </a:rPr>
              <a:t>you</a:t>
            </a:r>
            <a:r>
              <a:rPr lang="pl-PL" altLang="pl-PL" sz="2400" b="1" dirty="0">
                <a:solidFill>
                  <a:srgbClr val="99CCFF"/>
                </a:solidFill>
                <a:cs typeface="Arial" charset="0"/>
              </a:rPr>
              <a:t> for </a:t>
            </a:r>
            <a:r>
              <a:rPr lang="pl-PL" altLang="pl-PL" sz="2400" b="1" dirty="0" err="1">
                <a:solidFill>
                  <a:srgbClr val="99CCFF"/>
                </a:solidFill>
                <a:cs typeface="Arial" charset="0"/>
              </a:rPr>
              <a:t>your</a:t>
            </a:r>
            <a:r>
              <a:rPr lang="pl-PL" altLang="pl-PL" sz="2400" b="1" dirty="0">
                <a:solidFill>
                  <a:srgbClr val="99CCFF"/>
                </a:solidFill>
                <a:cs typeface="Arial" charset="0"/>
              </a:rPr>
              <a:t> </a:t>
            </a:r>
            <a:r>
              <a:rPr lang="pl-PL" altLang="pl-PL" sz="2400" b="1" dirty="0" err="1">
                <a:solidFill>
                  <a:srgbClr val="99CCFF"/>
                </a:solidFill>
                <a:cs typeface="Arial" charset="0"/>
              </a:rPr>
              <a:t>attention</a:t>
            </a:r>
            <a:endParaRPr lang="pl-PL" altLang="pl-PL" sz="2400" b="1" dirty="0">
              <a:solidFill>
                <a:srgbClr val="99CCFF"/>
              </a:solidFill>
              <a:cs typeface="Arial" charset="0"/>
            </a:endParaRPr>
          </a:p>
          <a:p>
            <a:pPr algn="ctr" eaLnBrk="1" hangingPunct="1">
              <a:spcBef>
                <a:spcPct val="0"/>
              </a:spcBef>
              <a:buFontTx/>
              <a:buNone/>
            </a:pPr>
            <a:r>
              <a:rPr lang="en-US" altLang="pl-PL" sz="1400" dirty="0">
                <a:solidFill>
                  <a:srgbClr val="99CCFF"/>
                </a:solidFill>
                <a:cs typeface="Arial" charset="0"/>
              </a:rPr>
              <a:t> </a:t>
            </a:r>
            <a:endParaRPr lang="pl-PL" altLang="pl-PL" sz="1400" dirty="0">
              <a:solidFill>
                <a:srgbClr val="99CCFF"/>
              </a:solidFill>
              <a:cs typeface="Arial" charset="0"/>
            </a:endParaRPr>
          </a:p>
          <a:p>
            <a:pPr algn="ctr" eaLnBrk="1" hangingPunct="1">
              <a:spcBef>
                <a:spcPct val="0"/>
              </a:spcBef>
              <a:buFontTx/>
              <a:buNone/>
            </a:pPr>
            <a:r>
              <a:rPr lang="pl-PL" altLang="pl-PL" sz="2000" b="1" dirty="0">
                <a:solidFill>
                  <a:srgbClr val="FF9900"/>
                </a:solidFill>
                <a:latin typeface="Calibri" pitchFamily="34" charset="0"/>
                <a:cs typeface="Arial" charset="0"/>
              </a:rPr>
              <a:t> </a:t>
            </a:r>
            <a:r>
              <a:rPr lang="pl-PL" altLang="pl-PL" sz="2000" b="1" dirty="0" err="1">
                <a:solidFill>
                  <a:srgbClr val="FF9900"/>
                </a:solidFill>
                <a:latin typeface="Calibri" pitchFamily="34" charset="0"/>
                <a:cs typeface="Arial" charset="0"/>
              </a:rPr>
              <a:t>Contact</a:t>
            </a:r>
            <a:r>
              <a:rPr lang="pl-PL" altLang="pl-PL" sz="2000" b="1" dirty="0">
                <a:solidFill>
                  <a:srgbClr val="FF9900"/>
                </a:solidFill>
                <a:latin typeface="Calibri" pitchFamily="34" charset="0"/>
                <a:cs typeface="Arial" charset="0"/>
              </a:rPr>
              <a:t>:</a:t>
            </a:r>
          </a:p>
          <a:p>
            <a:pPr algn="ctr" eaLnBrk="1" hangingPunct="1">
              <a:spcBef>
                <a:spcPct val="0"/>
              </a:spcBef>
              <a:buFontTx/>
              <a:buNone/>
            </a:pPr>
            <a:r>
              <a:rPr lang="pl-PL" altLang="pl-PL" sz="2000" b="1" dirty="0">
                <a:solidFill>
                  <a:srgbClr val="FFCC66"/>
                </a:solidFill>
                <a:cs typeface="Arial" charset="0"/>
              </a:rPr>
              <a:t>monika.eisenbardt@ue.katowice.pl </a:t>
            </a:r>
            <a:endParaRPr lang="en-US" altLang="pl-PL" sz="2000" b="1" dirty="0">
              <a:solidFill>
                <a:srgbClr val="FFCC66"/>
              </a:solidFill>
              <a:cs typeface="Arial" charset="0"/>
            </a:endParaRPr>
          </a:p>
        </p:txBody>
      </p:sp>
      <p:pic>
        <p:nvPicPr>
          <p:cNvPr id="3" name="Obraz 2"/>
          <p:cNvPicPr/>
          <p:nvPr/>
        </p:nvPicPr>
        <p:blipFill>
          <a:blip r:embed="rId4"/>
          <a:srcRect/>
          <a:stretch>
            <a:fillRect/>
          </a:stretch>
        </p:blipFill>
        <p:spPr bwMode="auto">
          <a:xfrm>
            <a:off x="395536" y="332656"/>
            <a:ext cx="1368152" cy="1872208"/>
          </a:xfrm>
          <a:prstGeom prst="rect">
            <a:avLst/>
          </a:prstGeom>
          <a:noFill/>
        </p:spPr>
      </p:pic>
      <p:pic>
        <p:nvPicPr>
          <p:cNvPr id="4" name="Nagrany dźwięk">
            <a:hlinkClick r:id="" action="ppaction://media"/>
            <a:extLst>
              <a:ext uri="{FF2B5EF4-FFF2-40B4-BE49-F238E27FC236}">
                <a16:creationId xmlns:a16="http://schemas.microsoft.com/office/drawing/2014/main" id="{5C00FBF1-76EA-42B1-BD0D-76D0475D93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2900" y="9986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ymbol zastępczy numeru slajd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eaLnBrk="1" hangingPunct="1">
              <a:spcBef>
                <a:spcPct val="0"/>
              </a:spcBef>
              <a:buFontTx/>
              <a:buNone/>
            </a:pPr>
            <a:fld id="{FD579FF0-CB2D-4FA4-835D-245F0C645ED8}" type="slidenum">
              <a:rPr lang="pl-PL" altLang="pl-PL" sz="1200" smtClean="0">
                <a:solidFill>
                  <a:srgbClr val="898989"/>
                </a:solidFill>
                <a:cs typeface="Arial" charset="0"/>
              </a:rPr>
              <a:pPr eaLnBrk="1" hangingPunct="1">
                <a:spcBef>
                  <a:spcPct val="0"/>
                </a:spcBef>
                <a:buFontTx/>
                <a:buNone/>
              </a:pPr>
              <a:t>2</a:t>
            </a:fld>
            <a:endParaRPr lang="pl-PL" altLang="pl-PL" sz="1200">
              <a:solidFill>
                <a:srgbClr val="898989"/>
              </a:solidFill>
              <a:cs typeface="Arial" charset="0"/>
            </a:endParaRPr>
          </a:p>
        </p:txBody>
      </p:sp>
      <p:sp>
        <p:nvSpPr>
          <p:cNvPr id="6147" name="Tytuł 1"/>
          <p:cNvSpPr>
            <a:spLocks noGrp="1"/>
          </p:cNvSpPr>
          <p:nvPr>
            <p:ph type="title" idx="4294967295"/>
          </p:nvPr>
        </p:nvSpPr>
        <p:spPr>
          <a:xfrm>
            <a:off x="250825" y="0"/>
            <a:ext cx="8785225" cy="1143000"/>
          </a:xfrm>
        </p:spPr>
        <p:txBody>
          <a:bodyPr/>
          <a:lstStyle/>
          <a:p>
            <a:pPr eaLnBrk="1" hangingPunct="1"/>
            <a:r>
              <a:rPr lang="pl-PL" altLang="pl-PL" sz="3200" b="1"/>
              <a:t>Agenda</a:t>
            </a:r>
          </a:p>
        </p:txBody>
      </p:sp>
      <p:sp>
        <p:nvSpPr>
          <p:cNvPr id="15363" name="Symbol zastępczy zawartości 2"/>
          <p:cNvSpPr>
            <a:spLocks noGrp="1"/>
          </p:cNvSpPr>
          <p:nvPr>
            <p:ph idx="4294967295"/>
          </p:nvPr>
        </p:nvSpPr>
        <p:spPr>
          <a:xfrm>
            <a:off x="250825" y="1600200"/>
            <a:ext cx="8785225" cy="4205288"/>
          </a:xfrm>
        </p:spPr>
        <p:txBody>
          <a:bodyPr/>
          <a:lstStyle/>
          <a:p>
            <a:pPr marL="0" indent="0">
              <a:lnSpc>
                <a:spcPct val="90000"/>
              </a:lnSpc>
              <a:spcAft>
                <a:spcPct val="30000"/>
              </a:spcAft>
              <a:buClr>
                <a:srgbClr val="5F5F5F"/>
              </a:buClr>
              <a:buNone/>
              <a:defRPr/>
            </a:pPr>
            <a:r>
              <a:rPr lang="en-US" altLang="pl-PL" sz="2400" b="1" dirty="0">
                <a:solidFill>
                  <a:schemeClr val="accent1"/>
                </a:solidFill>
                <a:effectLst>
                  <a:outerShdw blurRad="38100" dist="38100" dir="2700000" algn="tl">
                    <a:srgbClr val="C0C0C0"/>
                  </a:outerShdw>
                </a:effectLst>
              </a:rPr>
              <a:t>Introduction</a:t>
            </a:r>
            <a:endParaRPr lang="pl-PL" altLang="pl-PL" sz="2400" b="1" dirty="0">
              <a:solidFill>
                <a:schemeClr val="accent1"/>
              </a:solidFill>
              <a:effectLst>
                <a:outerShdw blurRad="38100" dist="38100" dir="2700000" algn="tl">
                  <a:srgbClr val="C0C0C0"/>
                </a:outerShdw>
              </a:effectLst>
            </a:endParaRPr>
          </a:p>
          <a:p>
            <a:pPr marL="0" indent="0">
              <a:lnSpc>
                <a:spcPct val="90000"/>
              </a:lnSpc>
              <a:spcAft>
                <a:spcPct val="10000"/>
              </a:spcAft>
              <a:buClr>
                <a:srgbClr val="5F5F5F"/>
              </a:buClr>
              <a:buNone/>
              <a:defRPr/>
            </a:pPr>
            <a:r>
              <a:rPr lang="en-US" altLang="pl-PL" sz="2400" b="1" dirty="0">
                <a:solidFill>
                  <a:schemeClr val="accent1"/>
                </a:solidFill>
                <a:effectLst>
                  <a:outerShdw blurRad="38100" dist="38100" dir="2700000" algn="tl">
                    <a:srgbClr val="C0C0C0"/>
                  </a:outerShdw>
                </a:effectLst>
              </a:rPr>
              <a:t>Theoretical background</a:t>
            </a:r>
            <a:endParaRPr lang="en-US" altLang="pl-PL" sz="2400" b="1" dirty="0">
              <a:solidFill>
                <a:schemeClr val="accent1"/>
              </a:solidFill>
            </a:endParaRPr>
          </a:p>
          <a:p>
            <a:pPr eaLnBrk="1" hangingPunct="1">
              <a:spcAft>
                <a:spcPct val="30000"/>
              </a:spcAft>
              <a:buFont typeface="Wingdings" pitchFamily="2" charset="2"/>
              <a:buNone/>
              <a:defRPr/>
            </a:pPr>
            <a:r>
              <a:rPr lang="en-US" altLang="pl-PL" sz="2400" b="1" dirty="0">
                <a:solidFill>
                  <a:schemeClr val="accent1"/>
                </a:solidFill>
                <a:effectLst>
                  <a:outerShdw blurRad="38100" dist="38100" dir="2700000" algn="tl">
                    <a:srgbClr val="C0C0C0"/>
                  </a:outerShdw>
                </a:effectLst>
              </a:rPr>
              <a:t>Research methodology</a:t>
            </a:r>
            <a:r>
              <a:rPr lang="en-US" altLang="pl-PL" sz="2400" b="1" dirty="0">
                <a:solidFill>
                  <a:srgbClr val="000066"/>
                </a:solidFill>
                <a:effectLst>
                  <a:outerShdw blurRad="38100" dist="38100" dir="2700000" algn="tl">
                    <a:srgbClr val="C0C0C0"/>
                  </a:outerShdw>
                </a:effectLst>
              </a:rPr>
              <a:t> </a:t>
            </a:r>
          </a:p>
          <a:p>
            <a:pPr marL="0" indent="0">
              <a:lnSpc>
                <a:spcPct val="90000"/>
              </a:lnSpc>
              <a:spcAft>
                <a:spcPct val="30000"/>
              </a:spcAft>
              <a:buClr>
                <a:srgbClr val="5F5F5F"/>
              </a:buClr>
              <a:buNone/>
              <a:defRPr/>
            </a:pPr>
            <a:r>
              <a:rPr lang="en-US" altLang="pl-PL" sz="2400" b="1" dirty="0">
                <a:solidFill>
                  <a:schemeClr val="accent1"/>
                </a:solidFill>
                <a:effectLst>
                  <a:outerShdw blurRad="38100" dist="38100" dir="2700000" algn="tl">
                    <a:srgbClr val="C0C0C0"/>
                  </a:outerShdw>
                </a:effectLst>
              </a:rPr>
              <a:t>Research findings</a:t>
            </a:r>
            <a:r>
              <a:rPr lang="en-US" altLang="pl-PL" sz="2400" b="1" dirty="0">
                <a:solidFill>
                  <a:srgbClr val="000066"/>
                </a:solidFill>
                <a:effectLst>
                  <a:outerShdw blurRad="38100" dist="38100" dir="2700000" algn="tl">
                    <a:srgbClr val="C0C0C0"/>
                  </a:outerShdw>
                </a:effectLst>
              </a:rPr>
              <a:t> </a:t>
            </a:r>
          </a:p>
          <a:p>
            <a:pPr eaLnBrk="1" hangingPunct="1">
              <a:spcBef>
                <a:spcPct val="0"/>
              </a:spcBef>
              <a:spcAft>
                <a:spcPct val="30000"/>
              </a:spcAft>
              <a:buNone/>
              <a:defRPr/>
            </a:pPr>
            <a:r>
              <a:rPr lang="en-US" altLang="pl-PL" sz="2000" dirty="0">
                <a:solidFill>
                  <a:srgbClr val="FFAD5B"/>
                </a:solidFill>
              </a:rPr>
              <a:t>	</a:t>
            </a:r>
            <a:r>
              <a:rPr lang="en-US" altLang="pl-PL" sz="2000" b="1" dirty="0">
                <a:solidFill>
                  <a:srgbClr val="FF9900"/>
                </a:solidFill>
              </a:rPr>
              <a:t>•</a:t>
            </a:r>
            <a:r>
              <a:rPr lang="en-US" altLang="pl-PL" sz="2000" dirty="0">
                <a:solidFill>
                  <a:srgbClr val="FF9900"/>
                </a:solidFill>
              </a:rPr>
              <a:t> </a:t>
            </a:r>
            <a:r>
              <a:rPr lang="en-US" sz="2000" dirty="0"/>
              <a:t>First, </a:t>
            </a:r>
            <a:r>
              <a:rPr lang="pl-PL" sz="2000" dirty="0"/>
              <a:t>we </a:t>
            </a:r>
            <a:r>
              <a:rPr lang="pl-PL" sz="2000" dirty="0" err="1"/>
              <a:t>have</a:t>
            </a:r>
            <a:r>
              <a:rPr lang="en-US" sz="2000" dirty="0"/>
              <a:t> </a:t>
            </a:r>
            <a:r>
              <a:rPr lang="en-US" sz="2000" dirty="0" err="1"/>
              <a:t>identifie</a:t>
            </a:r>
            <a:r>
              <a:rPr lang="pl-PL" sz="2000" dirty="0"/>
              <a:t>d</a:t>
            </a:r>
            <a:r>
              <a:rPr lang="en-US" sz="2000" dirty="0"/>
              <a:t> how prosumers can be engaged in business processes through knowledge sharing. </a:t>
            </a:r>
            <a:endParaRPr lang="pl-PL" sz="2000" dirty="0"/>
          </a:p>
          <a:p>
            <a:pPr marL="357188" indent="0" eaLnBrk="1" hangingPunct="1">
              <a:spcBef>
                <a:spcPct val="0"/>
              </a:spcBef>
              <a:spcAft>
                <a:spcPct val="30000"/>
              </a:spcAft>
              <a:buNone/>
              <a:defRPr/>
            </a:pPr>
            <a:r>
              <a:rPr lang="en-US" altLang="pl-PL" sz="2000" b="1" dirty="0">
                <a:solidFill>
                  <a:srgbClr val="FF9900"/>
                </a:solidFill>
              </a:rPr>
              <a:t>•</a:t>
            </a:r>
            <a:r>
              <a:rPr lang="en-US" altLang="pl-PL" sz="2000" dirty="0">
                <a:solidFill>
                  <a:srgbClr val="FF9900"/>
                </a:solidFill>
              </a:rPr>
              <a:t> </a:t>
            </a:r>
            <a:r>
              <a:rPr lang="en-US" sz="2000" dirty="0"/>
              <a:t>Second, </a:t>
            </a:r>
            <a:r>
              <a:rPr lang="pl-PL" sz="2000" dirty="0"/>
              <a:t>we</a:t>
            </a:r>
            <a:r>
              <a:rPr lang="en-US" sz="2000" dirty="0"/>
              <a:t> </a:t>
            </a:r>
            <a:r>
              <a:rPr lang="pl-PL" sz="2000" dirty="0" err="1"/>
              <a:t>have</a:t>
            </a:r>
            <a:r>
              <a:rPr lang="pl-PL" sz="2000" dirty="0"/>
              <a:t> </a:t>
            </a:r>
            <a:r>
              <a:rPr lang="pl-PL" sz="2000" dirty="0" err="1"/>
              <a:t>found</a:t>
            </a:r>
            <a:r>
              <a:rPr lang="pl-PL" sz="2000" dirty="0"/>
              <a:t> </a:t>
            </a:r>
            <a:r>
              <a:rPr lang="en-US" sz="2000" dirty="0"/>
              <a:t>the differences between Poland- and UK-based prosumers in engagement in business process</a:t>
            </a:r>
            <a:endParaRPr lang="pl-PL" sz="2000" dirty="0"/>
          </a:p>
          <a:p>
            <a:pPr marL="0" indent="0" eaLnBrk="1" hangingPunct="1">
              <a:spcBef>
                <a:spcPct val="0"/>
              </a:spcBef>
              <a:spcAft>
                <a:spcPct val="30000"/>
              </a:spcAft>
              <a:buNone/>
              <a:defRPr/>
            </a:pPr>
            <a:r>
              <a:rPr lang="en-US" altLang="pl-PL" sz="2400" b="1" dirty="0">
                <a:solidFill>
                  <a:schemeClr val="accent1"/>
                </a:solidFill>
                <a:effectLst>
                  <a:outerShdw blurRad="38100" dist="38100" dir="2700000" algn="tl">
                    <a:srgbClr val="C0C0C0"/>
                  </a:outerShdw>
                </a:effectLst>
              </a:rPr>
              <a:t>Conclusions and recommendations</a:t>
            </a:r>
          </a:p>
          <a:p>
            <a:pPr eaLnBrk="1" hangingPunct="1">
              <a:defRPr/>
            </a:pPr>
            <a:endParaRPr lang="pl-PL" altLang="pl-PL" sz="2400" dirty="0">
              <a:solidFill>
                <a:srgbClr val="000066"/>
              </a:solidFill>
            </a:endParaRPr>
          </a:p>
        </p:txBody>
      </p:sp>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260350"/>
            <a:ext cx="2160588"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6"/>
          <p:cNvSpPr txBox="1">
            <a:spLocks noChangeArrowheads="1"/>
          </p:cNvSpPr>
          <p:nvPr/>
        </p:nvSpPr>
        <p:spPr bwMode="auto">
          <a:xfrm>
            <a:off x="7019925" y="620713"/>
            <a:ext cx="1798638" cy="6096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a:defRPr/>
            </a:pPr>
            <a:r>
              <a:rPr lang="pl-PL" altLang="pl-PL" sz="2000" b="1">
                <a:solidFill>
                  <a:srgbClr val="D07C00"/>
                </a:solidFill>
                <a:effectLst>
                  <a:outerShdw blurRad="38100" dist="38100" dir="2700000" algn="tl">
                    <a:srgbClr val="C0C0C0"/>
                  </a:outerShdw>
                </a:effectLst>
                <a:latin typeface="Verdana" pitchFamily="34" charset="0"/>
              </a:rPr>
              <a:t>knowledge</a:t>
            </a:r>
          </a:p>
          <a:p>
            <a:pPr algn="ctr">
              <a:defRPr/>
            </a:pPr>
            <a:r>
              <a:rPr lang="pl-PL" altLang="pl-PL" sz="2000" b="1">
                <a:solidFill>
                  <a:srgbClr val="D07C00"/>
                </a:solidFill>
                <a:effectLst>
                  <a:outerShdw blurRad="38100" dist="38100" dir="2700000" algn="tl">
                    <a:srgbClr val="C0C0C0"/>
                  </a:outerShdw>
                </a:effectLst>
                <a:latin typeface="Verdana" pitchFamily="34" charset="0"/>
              </a:rPr>
              <a:t>sharing</a:t>
            </a:r>
            <a:endParaRPr lang="pl-PL" altLang="pl-PL" sz="2000">
              <a:solidFill>
                <a:srgbClr val="D07C00"/>
              </a:solidFill>
              <a:latin typeface="Verdana" pitchFamily="34" charset="0"/>
            </a:endParaRPr>
          </a:p>
        </p:txBody>
      </p:sp>
      <p:sp>
        <p:nvSpPr>
          <p:cNvPr id="15367" name="Text Box 7"/>
          <p:cNvSpPr txBox="1">
            <a:spLocks noChangeArrowheads="1"/>
          </p:cNvSpPr>
          <p:nvPr/>
        </p:nvSpPr>
        <p:spPr bwMode="auto">
          <a:xfrm>
            <a:off x="4500563" y="1125538"/>
            <a:ext cx="1798637" cy="6096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a:defRPr/>
            </a:pPr>
            <a:r>
              <a:rPr lang="en-US" altLang="pl-PL" sz="2000" b="1">
                <a:solidFill>
                  <a:srgbClr val="D07C00"/>
                </a:solidFill>
                <a:effectLst>
                  <a:outerShdw blurRad="38100" dist="38100" dir="2700000" algn="tl">
                    <a:srgbClr val="C0C0C0"/>
                  </a:outerShdw>
                </a:effectLst>
                <a:latin typeface="Verdana" pitchFamily="34" charset="0"/>
              </a:rPr>
              <a:t>business processes</a:t>
            </a:r>
            <a:endParaRPr lang="en-US" altLang="pl-PL" sz="2000">
              <a:solidFill>
                <a:srgbClr val="D07C00"/>
              </a:solidFill>
              <a:latin typeface="Verdana" pitchFamily="34" charset="0"/>
            </a:endParaRPr>
          </a:p>
        </p:txBody>
      </p:sp>
      <p:pic>
        <p:nvPicPr>
          <p:cNvPr id="4" name="02">
            <a:hlinkClick r:id="" action="ppaction://media"/>
            <a:extLst>
              <a:ext uri="{FF2B5EF4-FFF2-40B4-BE49-F238E27FC236}">
                <a16:creationId xmlns:a16="http://schemas.microsoft.com/office/drawing/2014/main" id="{19303CE4-5D6B-463D-800A-A62A80507D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3763" y="1111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ymbol zastępczy numeru slajd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eaLnBrk="1" hangingPunct="1">
              <a:spcBef>
                <a:spcPct val="0"/>
              </a:spcBef>
              <a:buFontTx/>
              <a:buNone/>
            </a:pPr>
            <a:fld id="{8BDB520E-0748-46E0-B671-A64EDE762093}" type="slidenum">
              <a:rPr lang="pl-PL" altLang="pl-PL" sz="1200" smtClean="0">
                <a:solidFill>
                  <a:srgbClr val="898989"/>
                </a:solidFill>
                <a:cs typeface="Arial" charset="0"/>
              </a:rPr>
              <a:pPr eaLnBrk="1" hangingPunct="1">
                <a:spcBef>
                  <a:spcPct val="0"/>
                </a:spcBef>
                <a:buFontTx/>
                <a:buNone/>
              </a:pPr>
              <a:t>3</a:t>
            </a:fld>
            <a:endParaRPr lang="pl-PL" altLang="pl-PL" sz="1200">
              <a:solidFill>
                <a:srgbClr val="898989"/>
              </a:solidFill>
              <a:cs typeface="Arial" charset="0"/>
            </a:endParaRPr>
          </a:p>
        </p:txBody>
      </p:sp>
      <p:sp>
        <p:nvSpPr>
          <p:cNvPr id="10243" name="Tytuł 1"/>
          <p:cNvSpPr>
            <a:spLocks noGrp="1"/>
          </p:cNvSpPr>
          <p:nvPr>
            <p:ph type="title" idx="4294967295"/>
          </p:nvPr>
        </p:nvSpPr>
        <p:spPr>
          <a:xfrm>
            <a:off x="250825" y="0"/>
            <a:ext cx="8785225" cy="1143000"/>
          </a:xfrm>
        </p:spPr>
        <p:txBody>
          <a:bodyPr/>
          <a:lstStyle/>
          <a:p>
            <a:pPr eaLnBrk="1" hangingPunct="1"/>
            <a:r>
              <a:rPr lang="pl-PL" altLang="pl-PL" sz="2800" b="1" dirty="0" err="1"/>
              <a:t>Underpinnings</a:t>
            </a:r>
            <a:r>
              <a:rPr lang="pl-PL" altLang="pl-PL" sz="2800" b="1" dirty="0"/>
              <a:t> of </a:t>
            </a:r>
            <a:r>
              <a:rPr lang="pl-PL" altLang="pl-PL" sz="2800" b="1" dirty="0" err="1"/>
              <a:t>our</a:t>
            </a:r>
            <a:r>
              <a:rPr lang="pl-PL" altLang="pl-PL" sz="2800" b="1" dirty="0"/>
              <a:t> </a:t>
            </a:r>
            <a:r>
              <a:rPr lang="pl-PL" altLang="pl-PL" sz="2800" b="1" dirty="0" err="1"/>
              <a:t>research</a:t>
            </a:r>
            <a:endParaRPr lang="en-US" altLang="pl-PL" sz="2800" b="1" dirty="0"/>
          </a:p>
        </p:txBody>
      </p:sp>
      <p:sp>
        <p:nvSpPr>
          <p:cNvPr id="21513" name="Rectangle 9"/>
          <p:cNvSpPr>
            <a:spLocks noChangeArrowheads="1"/>
          </p:cNvSpPr>
          <p:nvPr/>
        </p:nvSpPr>
        <p:spPr bwMode="auto">
          <a:xfrm>
            <a:off x="395536" y="1736543"/>
            <a:ext cx="8135938"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buAutoNum type="arabicPeriod"/>
              <a:defRPr/>
            </a:pPr>
            <a:r>
              <a:rPr lang="pl-PL" altLang="pl-PL" dirty="0">
                <a:solidFill>
                  <a:srgbClr val="333333"/>
                </a:solidFill>
                <a:latin typeface="Verdana" pitchFamily="34" charset="0"/>
              </a:rPr>
              <a:t>C</a:t>
            </a:r>
            <a:r>
              <a:rPr lang="en-US" altLang="pl-PL" dirty="0" err="1">
                <a:solidFill>
                  <a:srgbClr val="333333"/>
                </a:solidFill>
                <a:latin typeface="Verdana" pitchFamily="34" charset="0"/>
              </a:rPr>
              <a:t>ontemporary</a:t>
            </a:r>
            <a:r>
              <a:rPr lang="en-US" altLang="pl-PL" dirty="0">
                <a:solidFill>
                  <a:srgbClr val="333333"/>
                </a:solidFill>
                <a:latin typeface="Verdana" pitchFamily="34" charset="0"/>
              </a:rPr>
              <a:t> consumers</a:t>
            </a:r>
            <a:r>
              <a:rPr lang="pl-PL" altLang="pl-PL" dirty="0">
                <a:solidFill>
                  <a:srgbClr val="333333"/>
                </a:solidFill>
                <a:latin typeface="Verdana" pitchFamily="34" charset="0"/>
              </a:rPr>
              <a:t> </a:t>
            </a:r>
            <a:r>
              <a:rPr lang="en-US" altLang="pl-PL" dirty="0">
                <a:solidFill>
                  <a:srgbClr val="333333"/>
                </a:solidFill>
                <a:latin typeface="Verdana" pitchFamily="34" charset="0"/>
              </a:rPr>
              <a:t>want to be active co-creators of value and satisfy their consumption needs through collaboration with companies. </a:t>
            </a:r>
            <a:endParaRPr lang="pl-PL" altLang="pl-PL" dirty="0">
              <a:solidFill>
                <a:srgbClr val="333333"/>
              </a:solidFill>
              <a:latin typeface="Verdana" pitchFamily="34" charset="0"/>
            </a:endParaRPr>
          </a:p>
          <a:p>
            <a:pPr marL="342900" indent="-342900">
              <a:buFontTx/>
              <a:buAutoNum type="arabicPeriod"/>
              <a:defRPr/>
            </a:pPr>
            <a:r>
              <a:rPr lang="en-US" altLang="pl-PL" dirty="0">
                <a:solidFill>
                  <a:srgbClr val="333333"/>
                </a:solidFill>
                <a:latin typeface="Verdana" pitchFamily="34" charset="0"/>
              </a:rPr>
              <a:t>Many enterprises have detected the value of consumers’ knowledge in changing the consumers–business relationship</a:t>
            </a:r>
            <a:r>
              <a:rPr lang="pl-PL" altLang="pl-PL" dirty="0">
                <a:solidFill>
                  <a:srgbClr val="333333"/>
                </a:solidFill>
                <a:latin typeface="Verdana" pitchFamily="34" charset="0"/>
              </a:rPr>
              <a:t>.</a:t>
            </a:r>
          </a:p>
          <a:p>
            <a:pPr marL="342900" indent="-342900">
              <a:buFontTx/>
              <a:buAutoNum type="arabicPeriod"/>
              <a:defRPr/>
            </a:pPr>
            <a:r>
              <a:rPr lang="en-US" altLang="pl-PL" dirty="0">
                <a:solidFill>
                  <a:srgbClr val="333333"/>
                </a:solidFill>
                <a:latin typeface="Verdana" pitchFamily="34" charset="0"/>
              </a:rPr>
              <a:t>Companies making use of prosumers’ knowledge and converting this into their innovative potential promote a paradigm of open innovation  </a:t>
            </a:r>
            <a:endParaRPr lang="pl-PL" altLang="pl-PL" dirty="0">
              <a:solidFill>
                <a:srgbClr val="333333"/>
              </a:solidFill>
              <a:latin typeface="Verdana" pitchFamily="34" charset="0"/>
            </a:endParaRPr>
          </a:p>
          <a:p>
            <a:pPr marL="342900" indent="-342900">
              <a:buFontTx/>
              <a:buAutoNum type="arabicPeriod"/>
              <a:defRPr/>
            </a:pPr>
            <a:r>
              <a:rPr lang="en-US" altLang="pl-PL" dirty="0">
                <a:solidFill>
                  <a:srgbClr val="333333"/>
                </a:solidFill>
                <a:latin typeface="Verdana" pitchFamily="34" charset="0"/>
              </a:rPr>
              <a:t>The consumers who used to </a:t>
            </a:r>
            <a:r>
              <a:rPr lang="pl-PL" altLang="pl-PL" dirty="0">
                <a:solidFill>
                  <a:srgbClr val="333333"/>
                </a:solidFill>
                <a:latin typeface="Verdana" pitchFamily="34" charset="0"/>
              </a:rPr>
              <a:t>s</a:t>
            </a:r>
            <a:r>
              <a:rPr lang="en-US" altLang="pl-PL" dirty="0">
                <a:solidFill>
                  <a:srgbClr val="333333"/>
                </a:solidFill>
                <a:latin typeface="Verdana" pitchFamily="34" charset="0"/>
              </a:rPr>
              <a:t>hare knowledge  are known as the prosumers</a:t>
            </a:r>
          </a:p>
          <a:p>
            <a:pPr marL="342900" indent="-342900">
              <a:buAutoNum type="arabicPeriod"/>
              <a:defRPr/>
            </a:pPr>
            <a:endParaRPr lang="pl-PL" altLang="pl-PL" dirty="0">
              <a:solidFill>
                <a:srgbClr val="333333"/>
              </a:solidFill>
              <a:latin typeface="Verdana" pitchFamily="34" charset="0"/>
            </a:endParaRPr>
          </a:p>
        </p:txBody>
      </p:sp>
      <p:pic>
        <p:nvPicPr>
          <p:cNvPr id="1024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7513" y="50800"/>
            <a:ext cx="1619250"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7" name="Text Box 13"/>
          <p:cNvSpPr txBox="1">
            <a:spLocks noChangeArrowheads="1"/>
          </p:cNvSpPr>
          <p:nvPr/>
        </p:nvSpPr>
        <p:spPr bwMode="auto">
          <a:xfrm>
            <a:off x="7387361" y="480184"/>
            <a:ext cx="1798637" cy="6096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a:defRPr/>
            </a:pPr>
            <a:r>
              <a:rPr lang="pl-PL" altLang="pl-PL" sz="2000" b="1" dirty="0" err="1">
                <a:solidFill>
                  <a:srgbClr val="D07C00"/>
                </a:solidFill>
                <a:effectLst>
                  <a:outerShdw blurRad="38100" dist="38100" dir="2700000" algn="tl">
                    <a:srgbClr val="C0C0C0"/>
                  </a:outerShdw>
                </a:effectLst>
                <a:latin typeface="Verdana" pitchFamily="34" charset="0"/>
              </a:rPr>
              <a:t>knowledge</a:t>
            </a:r>
            <a:endParaRPr lang="pl-PL" altLang="pl-PL" sz="2000" b="1" dirty="0">
              <a:solidFill>
                <a:srgbClr val="D07C00"/>
              </a:solidFill>
              <a:effectLst>
                <a:outerShdw blurRad="38100" dist="38100" dir="2700000" algn="tl">
                  <a:srgbClr val="C0C0C0"/>
                </a:outerShdw>
              </a:effectLst>
              <a:latin typeface="Verdana" pitchFamily="34" charset="0"/>
            </a:endParaRPr>
          </a:p>
          <a:p>
            <a:pPr algn="ctr">
              <a:defRPr/>
            </a:pPr>
            <a:r>
              <a:rPr lang="pl-PL" altLang="pl-PL" sz="2000" b="1" dirty="0" err="1">
                <a:solidFill>
                  <a:srgbClr val="D07C00"/>
                </a:solidFill>
                <a:effectLst>
                  <a:outerShdw blurRad="38100" dist="38100" dir="2700000" algn="tl">
                    <a:srgbClr val="C0C0C0"/>
                  </a:outerShdw>
                </a:effectLst>
                <a:latin typeface="Verdana" pitchFamily="34" charset="0"/>
              </a:rPr>
              <a:t>sharing</a:t>
            </a:r>
            <a:endParaRPr lang="pl-PL" altLang="pl-PL" sz="2000" dirty="0">
              <a:solidFill>
                <a:srgbClr val="D07C00"/>
              </a:solidFill>
              <a:latin typeface="Verdana" pitchFamily="34" charset="0"/>
            </a:endParaRPr>
          </a:p>
        </p:txBody>
      </p:sp>
      <p:pic>
        <p:nvPicPr>
          <p:cNvPr id="4" name="Nagrany dźwięk">
            <a:hlinkClick r:id="" action="ppaction://media"/>
            <a:extLst>
              <a:ext uri="{FF2B5EF4-FFF2-40B4-BE49-F238E27FC236}">
                <a16:creationId xmlns:a16="http://schemas.microsoft.com/office/drawing/2014/main" id="{ABBE188E-C51F-4B7B-9DA5-12DB6704BF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2956" y="3348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ymbol zastępczy numeru slajd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eaLnBrk="1" hangingPunct="1">
              <a:spcBef>
                <a:spcPct val="0"/>
              </a:spcBef>
              <a:buFontTx/>
              <a:buNone/>
            </a:pPr>
            <a:fld id="{4DFCEDB8-EE63-46AF-9954-20E0155FD77F}" type="slidenum">
              <a:rPr lang="pl-PL" altLang="pl-PL" sz="1200" smtClean="0">
                <a:solidFill>
                  <a:srgbClr val="898989"/>
                </a:solidFill>
                <a:cs typeface="Arial" charset="0"/>
              </a:rPr>
              <a:pPr eaLnBrk="1" hangingPunct="1">
                <a:spcBef>
                  <a:spcPct val="0"/>
                </a:spcBef>
                <a:buFontTx/>
                <a:buNone/>
              </a:pPr>
              <a:t>4</a:t>
            </a:fld>
            <a:endParaRPr lang="pl-PL" altLang="pl-PL" sz="1200">
              <a:solidFill>
                <a:srgbClr val="898989"/>
              </a:solidFill>
              <a:cs typeface="Arial" charset="0"/>
            </a:endParaRPr>
          </a:p>
        </p:txBody>
      </p:sp>
      <p:sp>
        <p:nvSpPr>
          <p:cNvPr id="9219" name="Tytuł 1"/>
          <p:cNvSpPr>
            <a:spLocks noGrp="1"/>
          </p:cNvSpPr>
          <p:nvPr>
            <p:ph type="title" idx="4294967295"/>
          </p:nvPr>
        </p:nvSpPr>
        <p:spPr>
          <a:xfrm>
            <a:off x="250825" y="0"/>
            <a:ext cx="8785225" cy="1143000"/>
          </a:xfrm>
        </p:spPr>
        <p:txBody>
          <a:bodyPr/>
          <a:lstStyle/>
          <a:p>
            <a:pPr eaLnBrk="1" hangingPunct="1"/>
            <a:r>
              <a:rPr lang="en-US" altLang="pl-PL" sz="3200" b="1"/>
              <a:t>Nature of prosumtion</a:t>
            </a:r>
          </a:p>
        </p:txBody>
      </p:sp>
      <p:pic>
        <p:nvPicPr>
          <p:cNvPr id="922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644900"/>
            <a:ext cx="216058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10"/>
          <p:cNvSpPr txBox="1">
            <a:spLocks noChangeArrowheads="1"/>
          </p:cNvSpPr>
          <p:nvPr/>
        </p:nvSpPr>
        <p:spPr bwMode="auto">
          <a:xfrm>
            <a:off x="4117415" y="4242614"/>
            <a:ext cx="4716463"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Ins="0">
            <a:spAutoFit/>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algn="ctr" eaLnBrk="1" hangingPunct="1">
              <a:spcBef>
                <a:spcPct val="0"/>
              </a:spcBef>
              <a:buFontTx/>
              <a:buNone/>
            </a:pPr>
            <a:r>
              <a:rPr lang="en-US" altLang="pl-PL" sz="2000" b="1" dirty="0">
                <a:solidFill>
                  <a:schemeClr val="tx2"/>
                </a:solidFill>
                <a:cs typeface="Arial" charset="0"/>
              </a:rPr>
              <a:t>“</a:t>
            </a:r>
            <a:r>
              <a:rPr lang="en-US" altLang="pl-PL" sz="2000" b="1" dirty="0" err="1">
                <a:solidFill>
                  <a:schemeClr val="accent1"/>
                </a:solidFill>
                <a:cs typeface="Arial" charset="0"/>
              </a:rPr>
              <a:t>prosumption</a:t>
            </a:r>
            <a:r>
              <a:rPr lang="en-US" altLang="pl-PL" sz="2000" b="1" dirty="0">
                <a:solidFill>
                  <a:schemeClr val="tx2"/>
                </a:solidFill>
                <a:cs typeface="Arial" charset="0"/>
              </a:rPr>
              <a:t>” </a:t>
            </a:r>
            <a:endParaRPr lang="pl-PL" altLang="pl-PL" sz="2000" b="1" dirty="0">
              <a:solidFill>
                <a:schemeClr val="tx2"/>
              </a:solidFill>
              <a:cs typeface="Arial" charset="0"/>
            </a:endParaRPr>
          </a:p>
          <a:p>
            <a:pPr algn="ctr" eaLnBrk="1" hangingPunct="1">
              <a:spcBef>
                <a:spcPct val="0"/>
              </a:spcBef>
              <a:buFontTx/>
              <a:buNone/>
            </a:pPr>
            <a:r>
              <a:rPr lang="en-US" altLang="pl-PL" sz="2000" b="1" dirty="0">
                <a:solidFill>
                  <a:schemeClr val="tx2"/>
                </a:solidFill>
                <a:cs typeface="Arial" charset="0"/>
              </a:rPr>
              <a:t>“</a:t>
            </a:r>
            <a:r>
              <a:rPr lang="en-US" altLang="pl-PL" sz="2000" b="1" dirty="0">
                <a:solidFill>
                  <a:schemeClr val="accent1"/>
                </a:solidFill>
                <a:cs typeface="Arial" charset="0"/>
              </a:rPr>
              <a:t>co-creation</a:t>
            </a:r>
            <a:r>
              <a:rPr lang="en-US" altLang="pl-PL" sz="2000" b="1" dirty="0">
                <a:solidFill>
                  <a:schemeClr val="tx2"/>
                </a:solidFill>
                <a:cs typeface="Arial" charset="0"/>
              </a:rPr>
              <a:t>”</a:t>
            </a:r>
            <a:r>
              <a:rPr lang="pl-PL" altLang="pl-PL" sz="2000" b="1" dirty="0">
                <a:solidFill>
                  <a:schemeClr val="tx2"/>
                </a:solidFill>
                <a:cs typeface="Arial" charset="0"/>
              </a:rPr>
              <a:t> </a:t>
            </a:r>
            <a:r>
              <a:rPr lang="en-US" altLang="pl-PL" sz="2000" b="1" dirty="0">
                <a:solidFill>
                  <a:schemeClr val="tx2"/>
                </a:solidFill>
                <a:cs typeface="Arial" charset="0"/>
              </a:rPr>
              <a:t> “</a:t>
            </a:r>
            <a:r>
              <a:rPr lang="en-US" altLang="pl-PL" sz="2000" b="1" dirty="0">
                <a:solidFill>
                  <a:schemeClr val="accent1"/>
                </a:solidFill>
                <a:cs typeface="Arial" charset="0"/>
              </a:rPr>
              <a:t>c</a:t>
            </a:r>
            <a:r>
              <a:rPr lang="pl-PL" altLang="pl-PL" sz="2000" b="1" dirty="0">
                <a:solidFill>
                  <a:schemeClr val="accent1"/>
                </a:solidFill>
                <a:cs typeface="Arial" charset="0"/>
              </a:rPr>
              <a:t>o-</a:t>
            </a:r>
            <a:r>
              <a:rPr lang="en-US" altLang="pl-PL" sz="2000" b="1" dirty="0">
                <a:solidFill>
                  <a:schemeClr val="accent1"/>
                </a:solidFill>
                <a:cs typeface="Arial" charset="0"/>
              </a:rPr>
              <a:t>production</a:t>
            </a:r>
            <a:r>
              <a:rPr lang="pl-PL" altLang="pl-PL" sz="2000" b="1" dirty="0">
                <a:solidFill>
                  <a:schemeClr val="tx2"/>
                </a:solidFill>
                <a:cs typeface="Arial" charset="0"/>
              </a:rPr>
              <a:t>”</a:t>
            </a:r>
            <a:r>
              <a:rPr lang="pl-PL" altLang="pl-PL" sz="2000" dirty="0">
                <a:solidFill>
                  <a:schemeClr val="tx2"/>
                </a:solidFill>
                <a:cs typeface="Arial" charset="0"/>
              </a:rPr>
              <a:t> </a:t>
            </a:r>
          </a:p>
        </p:txBody>
      </p:sp>
      <p:sp>
        <p:nvSpPr>
          <p:cNvPr id="9222" name="Freeform 31"/>
          <p:cNvSpPr>
            <a:spLocks/>
          </p:cNvSpPr>
          <p:nvPr/>
        </p:nvSpPr>
        <p:spPr bwMode="auto">
          <a:xfrm rot="1597240">
            <a:off x="3995738" y="1628775"/>
            <a:ext cx="2663825" cy="719138"/>
          </a:xfrm>
          <a:custGeom>
            <a:avLst/>
            <a:gdLst>
              <a:gd name="T0" fmla="*/ 2147483647 w 311"/>
              <a:gd name="T1" fmla="*/ 2147483647 h 330"/>
              <a:gd name="T2" fmla="*/ 2147483647 w 311"/>
              <a:gd name="T3" fmla="*/ 2147483647 h 330"/>
              <a:gd name="T4" fmla="*/ 2147483647 w 311"/>
              <a:gd name="T5" fmla="*/ 2147483647 h 330"/>
              <a:gd name="T6" fmla="*/ 2147483647 w 311"/>
              <a:gd name="T7" fmla="*/ 2147483647 h 330"/>
              <a:gd name="T8" fmla="*/ 2147483647 w 311"/>
              <a:gd name="T9" fmla="*/ 2147483647 h 330"/>
              <a:gd name="T10" fmla="*/ 2147483647 w 311"/>
              <a:gd name="T11" fmla="*/ 2147483647 h 330"/>
              <a:gd name="T12" fmla="*/ 2147483647 w 311"/>
              <a:gd name="T13" fmla="*/ 2147483647 h 330"/>
              <a:gd name="T14" fmla="*/ 2147483647 w 311"/>
              <a:gd name="T15" fmla="*/ 2147483647 h 330"/>
              <a:gd name="T16" fmla="*/ 2147483647 w 311"/>
              <a:gd name="T17" fmla="*/ 2147483647 h 330"/>
              <a:gd name="T18" fmla="*/ 2147483647 w 311"/>
              <a:gd name="T19" fmla="*/ 2147483647 h 330"/>
              <a:gd name="T20" fmla="*/ 2147483647 w 311"/>
              <a:gd name="T21" fmla="*/ 2147483647 h 330"/>
              <a:gd name="T22" fmla="*/ 2147483647 w 311"/>
              <a:gd name="T23" fmla="*/ 2147483647 h 330"/>
              <a:gd name="T24" fmla="*/ 2147483647 w 311"/>
              <a:gd name="T25" fmla="*/ 2147483647 h 330"/>
              <a:gd name="T26" fmla="*/ 2147483647 w 311"/>
              <a:gd name="T27" fmla="*/ 2147483647 h 330"/>
              <a:gd name="T28" fmla="*/ 2147483647 w 311"/>
              <a:gd name="T29" fmla="*/ 2147483647 h 330"/>
              <a:gd name="T30" fmla="*/ 2147483647 w 311"/>
              <a:gd name="T31" fmla="*/ 2147483647 h 330"/>
              <a:gd name="T32" fmla="*/ 2147483647 w 311"/>
              <a:gd name="T33" fmla="*/ 2147483647 h 330"/>
              <a:gd name="T34" fmla="*/ 2147483647 w 311"/>
              <a:gd name="T35" fmla="*/ 2147483647 h 330"/>
              <a:gd name="T36" fmla="*/ 2147483647 w 311"/>
              <a:gd name="T37" fmla="*/ 2147483647 h 330"/>
              <a:gd name="T38" fmla="*/ 2147483647 w 311"/>
              <a:gd name="T39" fmla="*/ 2147483647 h 330"/>
              <a:gd name="T40" fmla="*/ 2147483647 w 311"/>
              <a:gd name="T41" fmla="*/ 2147483647 h 330"/>
              <a:gd name="T42" fmla="*/ 2147483647 w 311"/>
              <a:gd name="T43" fmla="*/ 2147483647 h 330"/>
              <a:gd name="T44" fmla="*/ 2147483647 w 311"/>
              <a:gd name="T45" fmla="*/ 2147483647 h 330"/>
              <a:gd name="T46" fmla="*/ 2147483647 w 311"/>
              <a:gd name="T47" fmla="*/ 2147483647 h 330"/>
              <a:gd name="T48" fmla="*/ 2147483647 w 311"/>
              <a:gd name="T49" fmla="*/ 2147483647 h 330"/>
              <a:gd name="T50" fmla="*/ 2147483647 w 311"/>
              <a:gd name="T51" fmla="*/ 2147483647 h 330"/>
              <a:gd name="T52" fmla="*/ 2147483647 w 311"/>
              <a:gd name="T53" fmla="*/ 2147483647 h 330"/>
              <a:gd name="T54" fmla="*/ 2147483647 w 311"/>
              <a:gd name="T55" fmla="*/ 2147483647 h 330"/>
              <a:gd name="T56" fmla="*/ 2147483647 w 311"/>
              <a:gd name="T57" fmla="*/ 2147483647 h 330"/>
              <a:gd name="T58" fmla="*/ 2147483647 w 311"/>
              <a:gd name="T59" fmla="*/ 2147483647 h 330"/>
              <a:gd name="T60" fmla="*/ 2147483647 w 311"/>
              <a:gd name="T61" fmla="*/ 2147483647 h 330"/>
              <a:gd name="T62" fmla="*/ 2147483647 w 311"/>
              <a:gd name="T63" fmla="*/ 2147483647 h 330"/>
              <a:gd name="T64" fmla="*/ 2147483647 w 311"/>
              <a:gd name="T65" fmla="*/ 2147483647 h 330"/>
              <a:gd name="T66" fmla="*/ 2147483647 w 311"/>
              <a:gd name="T67" fmla="*/ 2147483647 h 330"/>
              <a:gd name="T68" fmla="*/ 2147483647 w 311"/>
              <a:gd name="T69" fmla="*/ 2147483647 h 330"/>
              <a:gd name="T70" fmla="*/ 2147483647 w 311"/>
              <a:gd name="T71" fmla="*/ 2147483647 h 330"/>
              <a:gd name="T72" fmla="*/ 2147483647 w 311"/>
              <a:gd name="T73" fmla="*/ 2147483647 h 330"/>
              <a:gd name="T74" fmla="*/ 2147483647 w 311"/>
              <a:gd name="T75" fmla="*/ 2147483647 h 330"/>
              <a:gd name="T76" fmla="*/ 2147483647 w 311"/>
              <a:gd name="T77" fmla="*/ 2147483647 h 330"/>
              <a:gd name="T78" fmla="*/ 2147483647 w 311"/>
              <a:gd name="T79" fmla="*/ 2147483647 h 330"/>
              <a:gd name="T80" fmla="*/ 2147483647 w 311"/>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1"/>
              <a:gd name="T124" fmla="*/ 0 h 330"/>
              <a:gd name="T125" fmla="*/ 311 w 311"/>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1" h="330">
                <a:moveTo>
                  <a:pt x="0" y="330"/>
                </a:moveTo>
                <a:lnTo>
                  <a:pt x="4" y="310"/>
                </a:lnTo>
                <a:lnTo>
                  <a:pt x="7" y="300"/>
                </a:lnTo>
                <a:lnTo>
                  <a:pt x="10" y="287"/>
                </a:lnTo>
                <a:lnTo>
                  <a:pt x="14" y="277"/>
                </a:lnTo>
                <a:lnTo>
                  <a:pt x="20" y="267"/>
                </a:lnTo>
                <a:lnTo>
                  <a:pt x="24" y="254"/>
                </a:lnTo>
                <a:lnTo>
                  <a:pt x="30" y="247"/>
                </a:lnTo>
                <a:lnTo>
                  <a:pt x="37" y="234"/>
                </a:lnTo>
                <a:lnTo>
                  <a:pt x="44" y="223"/>
                </a:lnTo>
                <a:lnTo>
                  <a:pt x="54" y="210"/>
                </a:lnTo>
                <a:lnTo>
                  <a:pt x="60" y="200"/>
                </a:lnTo>
                <a:lnTo>
                  <a:pt x="70" y="190"/>
                </a:lnTo>
                <a:lnTo>
                  <a:pt x="80" y="180"/>
                </a:lnTo>
                <a:lnTo>
                  <a:pt x="94" y="170"/>
                </a:lnTo>
                <a:lnTo>
                  <a:pt x="104" y="163"/>
                </a:lnTo>
                <a:lnTo>
                  <a:pt x="114" y="153"/>
                </a:lnTo>
                <a:lnTo>
                  <a:pt x="124" y="143"/>
                </a:lnTo>
                <a:lnTo>
                  <a:pt x="134" y="137"/>
                </a:lnTo>
                <a:lnTo>
                  <a:pt x="144" y="127"/>
                </a:lnTo>
                <a:lnTo>
                  <a:pt x="157" y="120"/>
                </a:lnTo>
                <a:lnTo>
                  <a:pt x="167" y="113"/>
                </a:lnTo>
                <a:lnTo>
                  <a:pt x="180" y="107"/>
                </a:lnTo>
                <a:lnTo>
                  <a:pt x="194" y="100"/>
                </a:lnTo>
                <a:lnTo>
                  <a:pt x="204" y="93"/>
                </a:lnTo>
                <a:lnTo>
                  <a:pt x="217" y="90"/>
                </a:lnTo>
                <a:lnTo>
                  <a:pt x="227" y="87"/>
                </a:lnTo>
                <a:lnTo>
                  <a:pt x="241" y="83"/>
                </a:lnTo>
                <a:lnTo>
                  <a:pt x="251" y="0"/>
                </a:lnTo>
                <a:lnTo>
                  <a:pt x="254" y="17"/>
                </a:lnTo>
                <a:lnTo>
                  <a:pt x="257" y="27"/>
                </a:lnTo>
                <a:lnTo>
                  <a:pt x="261" y="40"/>
                </a:lnTo>
                <a:lnTo>
                  <a:pt x="264" y="50"/>
                </a:lnTo>
                <a:lnTo>
                  <a:pt x="267" y="60"/>
                </a:lnTo>
                <a:lnTo>
                  <a:pt x="267" y="67"/>
                </a:lnTo>
                <a:lnTo>
                  <a:pt x="271" y="77"/>
                </a:lnTo>
                <a:lnTo>
                  <a:pt x="277" y="87"/>
                </a:lnTo>
                <a:lnTo>
                  <a:pt x="281" y="93"/>
                </a:lnTo>
                <a:lnTo>
                  <a:pt x="287" y="103"/>
                </a:lnTo>
                <a:lnTo>
                  <a:pt x="291" y="117"/>
                </a:lnTo>
                <a:lnTo>
                  <a:pt x="297" y="123"/>
                </a:lnTo>
                <a:lnTo>
                  <a:pt x="304" y="133"/>
                </a:lnTo>
                <a:lnTo>
                  <a:pt x="311" y="143"/>
                </a:lnTo>
                <a:lnTo>
                  <a:pt x="304" y="147"/>
                </a:lnTo>
                <a:lnTo>
                  <a:pt x="297" y="153"/>
                </a:lnTo>
                <a:lnTo>
                  <a:pt x="294" y="157"/>
                </a:lnTo>
                <a:lnTo>
                  <a:pt x="287" y="163"/>
                </a:lnTo>
                <a:lnTo>
                  <a:pt x="281" y="170"/>
                </a:lnTo>
                <a:lnTo>
                  <a:pt x="274" y="177"/>
                </a:lnTo>
                <a:lnTo>
                  <a:pt x="271" y="183"/>
                </a:lnTo>
                <a:lnTo>
                  <a:pt x="264" y="190"/>
                </a:lnTo>
                <a:lnTo>
                  <a:pt x="261" y="197"/>
                </a:lnTo>
                <a:lnTo>
                  <a:pt x="254" y="207"/>
                </a:lnTo>
                <a:lnTo>
                  <a:pt x="251" y="213"/>
                </a:lnTo>
                <a:lnTo>
                  <a:pt x="244" y="220"/>
                </a:lnTo>
                <a:lnTo>
                  <a:pt x="241" y="227"/>
                </a:lnTo>
                <a:lnTo>
                  <a:pt x="234" y="234"/>
                </a:lnTo>
                <a:lnTo>
                  <a:pt x="231" y="240"/>
                </a:lnTo>
                <a:lnTo>
                  <a:pt x="227" y="250"/>
                </a:lnTo>
                <a:lnTo>
                  <a:pt x="221" y="260"/>
                </a:lnTo>
                <a:lnTo>
                  <a:pt x="227" y="173"/>
                </a:lnTo>
                <a:lnTo>
                  <a:pt x="214" y="177"/>
                </a:lnTo>
                <a:lnTo>
                  <a:pt x="200" y="180"/>
                </a:lnTo>
                <a:lnTo>
                  <a:pt x="180" y="183"/>
                </a:lnTo>
                <a:lnTo>
                  <a:pt x="167" y="190"/>
                </a:lnTo>
                <a:lnTo>
                  <a:pt x="157" y="193"/>
                </a:lnTo>
                <a:lnTo>
                  <a:pt x="140" y="200"/>
                </a:lnTo>
                <a:lnTo>
                  <a:pt x="127" y="207"/>
                </a:lnTo>
                <a:lnTo>
                  <a:pt x="117" y="210"/>
                </a:lnTo>
                <a:lnTo>
                  <a:pt x="107" y="217"/>
                </a:lnTo>
                <a:lnTo>
                  <a:pt x="97" y="220"/>
                </a:lnTo>
                <a:lnTo>
                  <a:pt x="87" y="227"/>
                </a:lnTo>
                <a:lnTo>
                  <a:pt x="77" y="234"/>
                </a:lnTo>
                <a:lnTo>
                  <a:pt x="70" y="240"/>
                </a:lnTo>
                <a:lnTo>
                  <a:pt x="60" y="247"/>
                </a:lnTo>
                <a:lnTo>
                  <a:pt x="54" y="254"/>
                </a:lnTo>
                <a:lnTo>
                  <a:pt x="44" y="264"/>
                </a:lnTo>
                <a:lnTo>
                  <a:pt x="37" y="270"/>
                </a:lnTo>
                <a:lnTo>
                  <a:pt x="30" y="280"/>
                </a:lnTo>
                <a:lnTo>
                  <a:pt x="24" y="290"/>
                </a:lnTo>
                <a:lnTo>
                  <a:pt x="17" y="300"/>
                </a:lnTo>
                <a:lnTo>
                  <a:pt x="10" y="314"/>
                </a:lnTo>
                <a:lnTo>
                  <a:pt x="0" y="330"/>
                </a:lnTo>
                <a:close/>
              </a:path>
            </a:pathLst>
          </a:custGeom>
          <a:solidFill>
            <a:srgbClr val="FF9900"/>
          </a:solidFill>
          <a:ln w="4826">
            <a:solidFill>
              <a:srgbClr val="000000"/>
            </a:solidFill>
            <a:prstDash val="solid"/>
            <a:round/>
            <a:headEnd/>
            <a:tailEnd/>
          </a:ln>
        </p:spPr>
        <p:txBody>
          <a:bodyPr/>
          <a:lstStyle/>
          <a:p>
            <a:endParaRPr lang="pl-PL"/>
          </a:p>
        </p:txBody>
      </p:sp>
      <p:sp>
        <p:nvSpPr>
          <p:cNvPr id="9223" name="Freeform 31"/>
          <p:cNvSpPr>
            <a:spLocks/>
          </p:cNvSpPr>
          <p:nvPr/>
        </p:nvSpPr>
        <p:spPr bwMode="auto">
          <a:xfrm rot="20380310" flipV="1">
            <a:off x="3851275" y="5013325"/>
            <a:ext cx="2509838" cy="706438"/>
          </a:xfrm>
          <a:custGeom>
            <a:avLst/>
            <a:gdLst>
              <a:gd name="T0" fmla="*/ 2147483647 w 311"/>
              <a:gd name="T1" fmla="*/ 2147483647 h 330"/>
              <a:gd name="T2" fmla="*/ 2147483647 w 311"/>
              <a:gd name="T3" fmla="*/ 2147483647 h 330"/>
              <a:gd name="T4" fmla="*/ 2147483647 w 311"/>
              <a:gd name="T5" fmla="*/ 2147483647 h 330"/>
              <a:gd name="T6" fmla="*/ 2147483647 w 311"/>
              <a:gd name="T7" fmla="*/ 2147483647 h 330"/>
              <a:gd name="T8" fmla="*/ 2147483647 w 311"/>
              <a:gd name="T9" fmla="*/ 2147483647 h 330"/>
              <a:gd name="T10" fmla="*/ 2147483647 w 311"/>
              <a:gd name="T11" fmla="*/ 2147483647 h 330"/>
              <a:gd name="T12" fmla="*/ 2147483647 w 311"/>
              <a:gd name="T13" fmla="*/ 2147483647 h 330"/>
              <a:gd name="T14" fmla="*/ 2147483647 w 311"/>
              <a:gd name="T15" fmla="*/ 2147483647 h 330"/>
              <a:gd name="T16" fmla="*/ 2147483647 w 311"/>
              <a:gd name="T17" fmla="*/ 2147483647 h 330"/>
              <a:gd name="T18" fmla="*/ 2147483647 w 311"/>
              <a:gd name="T19" fmla="*/ 2147483647 h 330"/>
              <a:gd name="T20" fmla="*/ 2147483647 w 311"/>
              <a:gd name="T21" fmla="*/ 2147483647 h 330"/>
              <a:gd name="T22" fmla="*/ 2147483647 w 311"/>
              <a:gd name="T23" fmla="*/ 2147483647 h 330"/>
              <a:gd name="T24" fmla="*/ 2147483647 w 311"/>
              <a:gd name="T25" fmla="*/ 2147483647 h 330"/>
              <a:gd name="T26" fmla="*/ 2147483647 w 311"/>
              <a:gd name="T27" fmla="*/ 2147483647 h 330"/>
              <a:gd name="T28" fmla="*/ 2147483647 w 311"/>
              <a:gd name="T29" fmla="*/ 2147483647 h 330"/>
              <a:gd name="T30" fmla="*/ 2147483647 w 311"/>
              <a:gd name="T31" fmla="*/ 2147483647 h 330"/>
              <a:gd name="T32" fmla="*/ 2147483647 w 311"/>
              <a:gd name="T33" fmla="*/ 2147483647 h 330"/>
              <a:gd name="T34" fmla="*/ 2147483647 w 311"/>
              <a:gd name="T35" fmla="*/ 2147483647 h 330"/>
              <a:gd name="T36" fmla="*/ 2147483647 w 311"/>
              <a:gd name="T37" fmla="*/ 2147483647 h 330"/>
              <a:gd name="T38" fmla="*/ 2147483647 w 311"/>
              <a:gd name="T39" fmla="*/ 2147483647 h 330"/>
              <a:gd name="T40" fmla="*/ 2147483647 w 311"/>
              <a:gd name="T41" fmla="*/ 2147483647 h 330"/>
              <a:gd name="T42" fmla="*/ 2147483647 w 311"/>
              <a:gd name="T43" fmla="*/ 2147483647 h 330"/>
              <a:gd name="T44" fmla="*/ 2147483647 w 311"/>
              <a:gd name="T45" fmla="*/ 2147483647 h 330"/>
              <a:gd name="T46" fmla="*/ 2147483647 w 311"/>
              <a:gd name="T47" fmla="*/ 2147483647 h 330"/>
              <a:gd name="T48" fmla="*/ 2147483647 w 311"/>
              <a:gd name="T49" fmla="*/ 2147483647 h 330"/>
              <a:gd name="T50" fmla="*/ 2147483647 w 311"/>
              <a:gd name="T51" fmla="*/ 2147483647 h 330"/>
              <a:gd name="T52" fmla="*/ 2147483647 w 311"/>
              <a:gd name="T53" fmla="*/ 2147483647 h 330"/>
              <a:gd name="T54" fmla="*/ 2147483647 w 311"/>
              <a:gd name="T55" fmla="*/ 2147483647 h 330"/>
              <a:gd name="T56" fmla="*/ 2147483647 w 311"/>
              <a:gd name="T57" fmla="*/ 2147483647 h 330"/>
              <a:gd name="T58" fmla="*/ 2147483647 w 311"/>
              <a:gd name="T59" fmla="*/ 2147483647 h 330"/>
              <a:gd name="T60" fmla="*/ 2147483647 w 311"/>
              <a:gd name="T61" fmla="*/ 2147483647 h 330"/>
              <a:gd name="T62" fmla="*/ 2147483647 w 311"/>
              <a:gd name="T63" fmla="*/ 2147483647 h 330"/>
              <a:gd name="T64" fmla="*/ 2147483647 w 311"/>
              <a:gd name="T65" fmla="*/ 2147483647 h 330"/>
              <a:gd name="T66" fmla="*/ 2147483647 w 311"/>
              <a:gd name="T67" fmla="*/ 2147483647 h 330"/>
              <a:gd name="T68" fmla="*/ 2147483647 w 311"/>
              <a:gd name="T69" fmla="*/ 2147483647 h 330"/>
              <a:gd name="T70" fmla="*/ 2147483647 w 311"/>
              <a:gd name="T71" fmla="*/ 2147483647 h 330"/>
              <a:gd name="T72" fmla="*/ 2147483647 w 311"/>
              <a:gd name="T73" fmla="*/ 2147483647 h 330"/>
              <a:gd name="T74" fmla="*/ 2147483647 w 311"/>
              <a:gd name="T75" fmla="*/ 2147483647 h 330"/>
              <a:gd name="T76" fmla="*/ 2147483647 w 311"/>
              <a:gd name="T77" fmla="*/ 2147483647 h 330"/>
              <a:gd name="T78" fmla="*/ 2147483647 w 311"/>
              <a:gd name="T79" fmla="*/ 2147483647 h 330"/>
              <a:gd name="T80" fmla="*/ 2147483647 w 311"/>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1"/>
              <a:gd name="T124" fmla="*/ 0 h 330"/>
              <a:gd name="T125" fmla="*/ 311 w 311"/>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1" h="330">
                <a:moveTo>
                  <a:pt x="0" y="330"/>
                </a:moveTo>
                <a:lnTo>
                  <a:pt x="4" y="310"/>
                </a:lnTo>
                <a:lnTo>
                  <a:pt x="7" y="300"/>
                </a:lnTo>
                <a:lnTo>
                  <a:pt x="10" y="287"/>
                </a:lnTo>
                <a:lnTo>
                  <a:pt x="14" y="277"/>
                </a:lnTo>
                <a:lnTo>
                  <a:pt x="20" y="267"/>
                </a:lnTo>
                <a:lnTo>
                  <a:pt x="24" y="254"/>
                </a:lnTo>
                <a:lnTo>
                  <a:pt x="30" y="247"/>
                </a:lnTo>
                <a:lnTo>
                  <a:pt x="37" y="234"/>
                </a:lnTo>
                <a:lnTo>
                  <a:pt x="44" y="223"/>
                </a:lnTo>
                <a:lnTo>
                  <a:pt x="54" y="210"/>
                </a:lnTo>
                <a:lnTo>
                  <a:pt x="60" y="200"/>
                </a:lnTo>
                <a:lnTo>
                  <a:pt x="70" y="190"/>
                </a:lnTo>
                <a:lnTo>
                  <a:pt x="80" y="180"/>
                </a:lnTo>
                <a:lnTo>
                  <a:pt x="94" y="170"/>
                </a:lnTo>
                <a:lnTo>
                  <a:pt x="104" y="163"/>
                </a:lnTo>
                <a:lnTo>
                  <a:pt x="114" y="153"/>
                </a:lnTo>
                <a:lnTo>
                  <a:pt x="124" y="143"/>
                </a:lnTo>
                <a:lnTo>
                  <a:pt x="134" y="137"/>
                </a:lnTo>
                <a:lnTo>
                  <a:pt x="144" y="127"/>
                </a:lnTo>
                <a:lnTo>
                  <a:pt x="157" y="120"/>
                </a:lnTo>
                <a:lnTo>
                  <a:pt x="167" y="113"/>
                </a:lnTo>
                <a:lnTo>
                  <a:pt x="180" y="107"/>
                </a:lnTo>
                <a:lnTo>
                  <a:pt x="194" y="100"/>
                </a:lnTo>
                <a:lnTo>
                  <a:pt x="204" y="93"/>
                </a:lnTo>
                <a:lnTo>
                  <a:pt x="217" y="90"/>
                </a:lnTo>
                <a:lnTo>
                  <a:pt x="227" y="87"/>
                </a:lnTo>
                <a:lnTo>
                  <a:pt x="241" y="83"/>
                </a:lnTo>
                <a:lnTo>
                  <a:pt x="251" y="0"/>
                </a:lnTo>
                <a:lnTo>
                  <a:pt x="254" y="17"/>
                </a:lnTo>
                <a:lnTo>
                  <a:pt x="257" y="27"/>
                </a:lnTo>
                <a:lnTo>
                  <a:pt x="261" y="40"/>
                </a:lnTo>
                <a:lnTo>
                  <a:pt x="264" y="50"/>
                </a:lnTo>
                <a:lnTo>
                  <a:pt x="267" y="60"/>
                </a:lnTo>
                <a:lnTo>
                  <a:pt x="267" y="67"/>
                </a:lnTo>
                <a:lnTo>
                  <a:pt x="271" y="77"/>
                </a:lnTo>
                <a:lnTo>
                  <a:pt x="277" y="87"/>
                </a:lnTo>
                <a:lnTo>
                  <a:pt x="281" y="93"/>
                </a:lnTo>
                <a:lnTo>
                  <a:pt x="287" y="103"/>
                </a:lnTo>
                <a:lnTo>
                  <a:pt x="291" y="117"/>
                </a:lnTo>
                <a:lnTo>
                  <a:pt x="297" y="123"/>
                </a:lnTo>
                <a:lnTo>
                  <a:pt x="304" y="133"/>
                </a:lnTo>
                <a:lnTo>
                  <a:pt x="311" y="143"/>
                </a:lnTo>
                <a:lnTo>
                  <a:pt x="304" y="147"/>
                </a:lnTo>
                <a:lnTo>
                  <a:pt x="297" y="153"/>
                </a:lnTo>
                <a:lnTo>
                  <a:pt x="294" y="157"/>
                </a:lnTo>
                <a:lnTo>
                  <a:pt x="287" y="163"/>
                </a:lnTo>
                <a:lnTo>
                  <a:pt x="281" y="170"/>
                </a:lnTo>
                <a:lnTo>
                  <a:pt x="274" y="177"/>
                </a:lnTo>
                <a:lnTo>
                  <a:pt x="271" y="183"/>
                </a:lnTo>
                <a:lnTo>
                  <a:pt x="264" y="190"/>
                </a:lnTo>
                <a:lnTo>
                  <a:pt x="261" y="197"/>
                </a:lnTo>
                <a:lnTo>
                  <a:pt x="254" y="207"/>
                </a:lnTo>
                <a:lnTo>
                  <a:pt x="251" y="213"/>
                </a:lnTo>
                <a:lnTo>
                  <a:pt x="244" y="220"/>
                </a:lnTo>
                <a:lnTo>
                  <a:pt x="241" y="227"/>
                </a:lnTo>
                <a:lnTo>
                  <a:pt x="234" y="234"/>
                </a:lnTo>
                <a:lnTo>
                  <a:pt x="231" y="240"/>
                </a:lnTo>
                <a:lnTo>
                  <a:pt x="227" y="250"/>
                </a:lnTo>
                <a:lnTo>
                  <a:pt x="221" y="260"/>
                </a:lnTo>
                <a:lnTo>
                  <a:pt x="227" y="173"/>
                </a:lnTo>
                <a:lnTo>
                  <a:pt x="214" y="177"/>
                </a:lnTo>
                <a:lnTo>
                  <a:pt x="200" y="180"/>
                </a:lnTo>
                <a:lnTo>
                  <a:pt x="180" y="183"/>
                </a:lnTo>
                <a:lnTo>
                  <a:pt x="167" y="190"/>
                </a:lnTo>
                <a:lnTo>
                  <a:pt x="157" y="193"/>
                </a:lnTo>
                <a:lnTo>
                  <a:pt x="140" y="200"/>
                </a:lnTo>
                <a:lnTo>
                  <a:pt x="127" y="207"/>
                </a:lnTo>
                <a:lnTo>
                  <a:pt x="117" y="210"/>
                </a:lnTo>
                <a:lnTo>
                  <a:pt x="107" y="217"/>
                </a:lnTo>
                <a:lnTo>
                  <a:pt x="97" y="220"/>
                </a:lnTo>
                <a:lnTo>
                  <a:pt x="87" y="227"/>
                </a:lnTo>
                <a:lnTo>
                  <a:pt x="77" y="234"/>
                </a:lnTo>
                <a:lnTo>
                  <a:pt x="70" y="240"/>
                </a:lnTo>
                <a:lnTo>
                  <a:pt x="60" y="247"/>
                </a:lnTo>
                <a:lnTo>
                  <a:pt x="54" y="254"/>
                </a:lnTo>
                <a:lnTo>
                  <a:pt x="44" y="264"/>
                </a:lnTo>
                <a:lnTo>
                  <a:pt x="37" y="270"/>
                </a:lnTo>
                <a:lnTo>
                  <a:pt x="30" y="280"/>
                </a:lnTo>
                <a:lnTo>
                  <a:pt x="24" y="290"/>
                </a:lnTo>
                <a:lnTo>
                  <a:pt x="17" y="300"/>
                </a:lnTo>
                <a:lnTo>
                  <a:pt x="10" y="314"/>
                </a:lnTo>
                <a:lnTo>
                  <a:pt x="0" y="330"/>
                </a:lnTo>
                <a:close/>
              </a:path>
            </a:pathLst>
          </a:custGeom>
          <a:solidFill>
            <a:srgbClr val="FF9900"/>
          </a:solidFill>
          <a:ln w="4826">
            <a:solidFill>
              <a:srgbClr val="000000"/>
            </a:solidFill>
            <a:prstDash val="solid"/>
            <a:round/>
            <a:headEnd/>
            <a:tailEnd/>
          </a:ln>
        </p:spPr>
        <p:txBody>
          <a:bodyPr/>
          <a:lstStyle/>
          <a:p>
            <a:endParaRPr lang="pl-PL"/>
          </a:p>
        </p:txBody>
      </p:sp>
      <p:sp>
        <p:nvSpPr>
          <p:cNvPr id="18445" name="Text Box 13"/>
          <p:cNvSpPr txBox="1">
            <a:spLocks noChangeArrowheads="1"/>
          </p:cNvSpPr>
          <p:nvPr/>
        </p:nvSpPr>
        <p:spPr bwMode="auto">
          <a:xfrm>
            <a:off x="1476375" y="4149725"/>
            <a:ext cx="2303463" cy="914400"/>
          </a:xfrm>
          <a:prstGeom prst="rect">
            <a:avLst/>
          </a:prstGeom>
          <a:solidFill>
            <a:srgbClr val="FF99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a:defRPr/>
            </a:pPr>
            <a:r>
              <a:rPr lang="en-US" altLang="pl-PL" sz="2000" b="1">
                <a:effectLst>
                  <a:outerShdw blurRad="38100" dist="38100" dir="2700000" algn="tl">
                    <a:srgbClr val="FFFFFF"/>
                  </a:outerShdw>
                </a:effectLst>
                <a:latin typeface="Verdana" pitchFamily="34" charset="0"/>
              </a:rPr>
              <a:t>knowledge,</a:t>
            </a:r>
          </a:p>
          <a:p>
            <a:pPr algn="ctr">
              <a:defRPr/>
            </a:pPr>
            <a:r>
              <a:rPr lang="en-US" altLang="pl-PL" sz="2000" b="1">
                <a:effectLst>
                  <a:outerShdw blurRad="38100" dist="38100" dir="2700000" algn="tl">
                    <a:srgbClr val="FFFFFF"/>
                  </a:outerShdw>
                </a:effectLst>
                <a:latin typeface="Verdana" pitchFamily="34" charset="0"/>
              </a:rPr>
              <a:t>creativity, innovativeness</a:t>
            </a:r>
            <a:r>
              <a:rPr lang="en-US" altLang="pl-PL" sz="2000">
                <a:solidFill>
                  <a:srgbClr val="204F9C"/>
                </a:solidFill>
                <a:latin typeface="Verdana" pitchFamily="34" charset="0"/>
              </a:rPr>
              <a:t> </a:t>
            </a:r>
            <a:r>
              <a:rPr lang="en-US" altLang="pl-PL" sz="2000" b="1">
                <a:effectLst>
                  <a:outerShdw blurRad="38100" dist="38100" dir="2700000" algn="tl">
                    <a:srgbClr val="FFFFFF"/>
                  </a:outerShdw>
                </a:effectLst>
                <a:latin typeface="Verdana" pitchFamily="34" charset="0"/>
              </a:rPr>
              <a:t> </a:t>
            </a:r>
          </a:p>
        </p:txBody>
      </p:sp>
      <p:pic>
        <p:nvPicPr>
          <p:cNvPr id="9225" name="Picture 14" descr="ANd9GcSfuUDiKdqZyAKoL7HRi82i8DU09hvbIuwT4MUq92qiMDym2Fo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 y="1916113"/>
            <a:ext cx="3967163"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Text Box 15"/>
          <p:cNvSpPr txBox="1">
            <a:spLocks noChangeArrowheads="1"/>
          </p:cNvSpPr>
          <p:nvPr/>
        </p:nvSpPr>
        <p:spPr bwMode="auto">
          <a:xfrm>
            <a:off x="2555875" y="2852738"/>
            <a:ext cx="1655763" cy="609600"/>
          </a:xfrm>
          <a:prstGeom prst="rect">
            <a:avLst/>
          </a:prstGeom>
          <a:solidFill>
            <a:srgbClr val="FF99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a:spcBef>
                <a:spcPct val="50000"/>
              </a:spcBef>
              <a:defRPr/>
            </a:pPr>
            <a:r>
              <a:rPr lang="en-US" altLang="pl-PL" sz="2000" b="1">
                <a:effectLst>
                  <a:outerShdw blurRad="38100" dist="38100" dir="2700000" algn="tl">
                    <a:srgbClr val="FFFFFF"/>
                  </a:outerShdw>
                </a:effectLst>
                <a:latin typeface="Verdana" pitchFamily="34" charset="0"/>
              </a:rPr>
              <a:t>knowledge </a:t>
            </a:r>
            <a:r>
              <a:rPr lang="pl-PL" altLang="pl-PL" sz="2000" b="1">
                <a:effectLst>
                  <a:outerShdw blurRad="38100" dist="38100" dir="2700000" algn="tl">
                    <a:srgbClr val="FFFFFF"/>
                  </a:outerShdw>
                </a:effectLst>
                <a:latin typeface="Verdana" pitchFamily="34" charset="0"/>
              </a:rPr>
              <a:t>sharing</a:t>
            </a:r>
            <a:r>
              <a:rPr lang="pl-PL" altLang="pl-PL" sz="2000">
                <a:solidFill>
                  <a:srgbClr val="204F9C"/>
                </a:solidFill>
                <a:latin typeface="Verdana" pitchFamily="34" charset="0"/>
              </a:rPr>
              <a:t> </a:t>
            </a:r>
            <a:r>
              <a:rPr lang="en-US" altLang="pl-PL" sz="2000">
                <a:solidFill>
                  <a:srgbClr val="204F9C"/>
                </a:solidFill>
                <a:latin typeface="Verdana" pitchFamily="34" charset="0"/>
              </a:rPr>
              <a:t> </a:t>
            </a:r>
            <a:endParaRPr lang="pl-PL" altLang="pl-PL" sz="2000">
              <a:solidFill>
                <a:srgbClr val="204F9C"/>
              </a:solidFill>
              <a:latin typeface="Verdana" pitchFamily="34" charset="0"/>
            </a:endParaRPr>
          </a:p>
        </p:txBody>
      </p:sp>
      <p:sp>
        <p:nvSpPr>
          <p:cNvPr id="9227" name="Text Box 16"/>
          <p:cNvSpPr txBox="1">
            <a:spLocks noChangeArrowheads="1"/>
          </p:cNvSpPr>
          <p:nvPr/>
        </p:nvSpPr>
        <p:spPr bwMode="auto">
          <a:xfrm>
            <a:off x="4211638" y="2636838"/>
            <a:ext cx="4716462" cy="163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Ins="0">
            <a:spAutoFit/>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algn="ctr" eaLnBrk="1" hangingPunct="1">
              <a:spcBef>
                <a:spcPct val="0"/>
              </a:spcBef>
              <a:buFontTx/>
              <a:buNone/>
            </a:pPr>
            <a:r>
              <a:rPr lang="en-US" altLang="pl-PL" sz="2000" b="1" dirty="0">
                <a:solidFill>
                  <a:srgbClr val="333333"/>
                </a:solidFill>
                <a:cs typeface="Arial" charset="0"/>
              </a:rPr>
              <a:t>consumers share knowledge with enterprises and enterprises </a:t>
            </a:r>
            <a:r>
              <a:rPr lang="pl-PL" altLang="pl-PL" sz="2000" b="1" dirty="0" err="1">
                <a:solidFill>
                  <a:srgbClr val="333333"/>
                </a:solidFill>
                <a:cs typeface="Arial" charset="0"/>
              </a:rPr>
              <a:t>can</a:t>
            </a:r>
            <a:r>
              <a:rPr lang="pl-PL" altLang="pl-PL" sz="2000" b="1" dirty="0">
                <a:solidFill>
                  <a:srgbClr val="333333"/>
                </a:solidFill>
                <a:cs typeface="Arial" charset="0"/>
              </a:rPr>
              <a:t> </a:t>
            </a:r>
            <a:r>
              <a:rPr lang="en-US" altLang="pl-PL" sz="2000" b="1" dirty="0">
                <a:solidFill>
                  <a:srgbClr val="333333"/>
                </a:solidFill>
                <a:cs typeface="Arial" charset="0"/>
              </a:rPr>
              <a:t>use this knowledge to produce things of value</a:t>
            </a:r>
          </a:p>
        </p:txBody>
      </p:sp>
      <p:sp>
        <p:nvSpPr>
          <p:cNvPr id="9228" name="Text Box 17"/>
          <p:cNvSpPr txBox="1">
            <a:spLocks noChangeArrowheads="1"/>
          </p:cNvSpPr>
          <p:nvPr/>
        </p:nvSpPr>
        <p:spPr bwMode="auto">
          <a:xfrm>
            <a:off x="1258888" y="3573463"/>
            <a:ext cx="23050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Ins="0">
            <a:spAutoFit/>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algn="ctr" eaLnBrk="1" hangingPunct="1">
              <a:spcBef>
                <a:spcPct val="0"/>
              </a:spcBef>
              <a:buFontTx/>
              <a:buNone/>
            </a:pPr>
            <a:r>
              <a:rPr lang="en-US" altLang="pl-PL" sz="1600" b="1">
                <a:solidFill>
                  <a:schemeClr val="tx1"/>
                </a:solidFill>
                <a:cs typeface="Arial" charset="0"/>
              </a:rPr>
              <a:t>utilize</a:t>
            </a:r>
          </a:p>
        </p:txBody>
      </p:sp>
      <p:sp>
        <p:nvSpPr>
          <p:cNvPr id="9229" name="Freeform 31"/>
          <p:cNvSpPr>
            <a:spLocks/>
          </p:cNvSpPr>
          <p:nvPr/>
        </p:nvSpPr>
        <p:spPr bwMode="auto">
          <a:xfrm rot="-2408386">
            <a:off x="1547813" y="3357563"/>
            <a:ext cx="1023937" cy="476250"/>
          </a:xfrm>
          <a:custGeom>
            <a:avLst/>
            <a:gdLst>
              <a:gd name="T0" fmla="*/ 2147483647 w 311"/>
              <a:gd name="T1" fmla="*/ 2147483647 h 330"/>
              <a:gd name="T2" fmla="*/ 2147483647 w 311"/>
              <a:gd name="T3" fmla="*/ 2147483647 h 330"/>
              <a:gd name="T4" fmla="*/ 2147483647 w 311"/>
              <a:gd name="T5" fmla="*/ 2147483647 h 330"/>
              <a:gd name="T6" fmla="*/ 2147483647 w 311"/>
              <a:gd name="T7" fmla="*/ 2147483647 h 330"/>
              <a:gd name="T8" fmla="*/ 2147483647 w 311"/>
              <a:gd name="T9" fmla="*/ 2147483647 h 330"/>
              <a:gd name="T10" fmla="*/ 2147483647 w 311"/>
              <a:gd name="T11" fmla="*/ 2147483647 h 330"/>
              <a:gd name="T12" fmla="*/ 2147483647 w 311"/>
              <a:gd name="T13" fmla="*/ 2147483647 h 330"/>
              <a:gd name="T14" fmla="*/ 2147483647 w 311"/>
              <a:gd name="T15" fmla="*/ 2147483647 h 330"/>
              <a:gd name="T16" fmla="*/ 2147483647 w 311"/>
              <a:gd name="T17" fmla="*/ 2147483647 h 330"/>
              <a:gd name="T18" fmla="*/ 2147483647 w 311"/>
              <a:gd name="T19" fmla="*/ 2147483647 h 330"/>
              <a:gd name="T20" fmla="*/ 2147483647 w 311"/>
              <a:gd name="T21" fmla="*/ 2147483647 h 330"/>
              <a:gd name="T22" fmla="*/ 2147483647 w 311"/>
              <a:gd name="T23" fmla="*/ 2147483647 h 330"/>
              <a:gd name="T24" fmla="*/ 2147483647 w 311"/>
              <a:gd name="T25" fmla="*/ 2147483647 h 330"/>
              <a:gd name="T26" fmla="*/ 2147483647 w 311"/>
              <a:gd name="T27" fmla="*/ 2147483647 h 330"/>
              <a:gd name="T28" fmla="*/ 2147483647 w 311"/>
              <a:gd name="T29" fmla="*/ 2147483647 h 330"/>
              <a:gd name="T30" fmla="*/ 2147483647 w 311"/>
              <a:gd name="T31" fmla="*/ 2147483647 h 330"/>
              <a:gd name="T32" fmla="*/ 2147483647 w 311"/>
              <a:gd name="T33" fmla="*/ 2147483647 h 330"/>
              <a:gd name="T34" fmla="*/ 2147483647 w 311"/>
              <a:gd name="T35" fmla="*/ 2147483647 h 330"/>
              <a:gd name="T36" fmla="*/ 2147483647 w 311"/>
              <a:gd name="T37" fmla="*/ 2147483647 h 330"/>
              <a:gd name="T38" fmla="*/ 2147483647 w 311"/>
              <a:gd name="T39" fmla="*/ 2147483647 h 330"/>
              <a:gd name="T40" fmla="*/ 2147483647 w 311"/>
              <a:gd name="T41" fmla="*/ 2147483647 h 330"/>
              <a:gd name="T42" fmla="*/ 2147483647 w 311"/>
              <a:gd name="T43" fmla="*/ 2147483647 h 330"/>
              <a:gd name="T44" fmla="*/ 2147483647 w 311"/>
              <a:gd name="T45" fmla="*/ 2147483647 h 330"/>
              <a:gd name="T46" fmla="*/ 2147483647 w 311"/>
              <a:gd name="T47" fmla="*/ 2147483647 h 330"/>
              <a:gd name="T48" fmla="*/ 2147483647 w 311"/>
              <a:gd name="T49" fmla="*/ 2147483647 h 330"/>
              <a:gd name="T50" fmla="*/ 2147483647 w 311"/>
              <a:gd name="T51" fmla="*/ 2147483647 h 330"/>
              <a:gd name="T52" fmla="*/ 2147483647 w 311"/>
              <a:gd name="T53" fmla="*/ 2147483647 h 330"/>
              <a:gd name="T54" fmla="*/ 2147483647 w 311"/>
              <a:gd name="T55" fmla="*/ 2147483647 h 330"/>
              <a:gd name="T56" fmla="*/ 2147483647 w 311"/>
              <a:gd name="T57" fmla="*/ 2147483647 h 330"/>
              <a:gd name="T58" fmla="*/ 2147483647 w 311"/>
              <a:gd name="T59" fmla="*/ 2147483647 h 330"/>
              <a:gd name="T60" fmla="*/ 2147483647 w 311"/>
              <a:gd name="T61" fmla="*/ 2147483647 h 330"/>
              <a:gd name="T62" fmla="*/ 2147483647 w 311"/>
              <a:gd name="T63" fmla="*/ 2147483647 h 330"/>
              <a:gd name="T64" fmla="*/ 2147483647 w 311"/>
              <a:gd name="T65" fmla="*/ 2147483647 h 330"/>
              <a:gd name="T66" fmla="*/ 2147483647 w 311"/>
              <a:gd name="T67" fmla="*/ 2147483647 h 330"/>
              <a:gd name="T68" fmla="*/ 2147483647 w 311"/>
              <a:gd name="T69" fmla="*/ 2147483647 h 330"/>
              <a:gd name="T70" fmla="*/ 2147483647 w 311"/>
              <a:gd name="T71" fmla="*/ 2147483647 h 330"/>
              <a:gd name="T72" fmla="*/ 2147483647 w 311"/>
              <a:gd name="T73" fmla="*/ 2147483647 h 330"/>
              <a:gd name="T74" fmla="*/ 2147483647 w 311"/>
              <a:gd name="T75" fmla="*/ 2147483647 h 330"/>
              <a:gd name="T76" fmla="*/ 2147483647 w 311"/>
              <a:gd name="T77" fmla="*/ 2147483647 h 330"/>
              <a:gd name="T78" fmla="*/ 2147483647 w 311"/>
              <a:gd name="T79" fmla="*/ 2147483647 h 330"/>
              <a:gd name="T80" fmla="*/ 2147483647 w 311"/>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1"/>
              <a:gd name="T124" fmla="*/ 0 h 330"/>
              <a:gd name="T125" fmla="*/ 311 w 311"/>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1" h="330">
                <a:moveTo>
                  <a:pt x="0" y="330"/>
                </a:moveTo>
                <a:lnTo>
                  <a:pt x="4" y="310"/>
                </a:lnTo>
                <a:lnTo>
                  <a:pt x="7" y="300"/>
                </a:lnTo>
                <a:lnTo>
                  <a:pt x="10" y="287"/>
                </a:lnTo>
                <a:lnTo>
                  <a:pt x="14" y="277"/>
                </a:lnTo>
                <a:lnTo>
                  <a:pt x="20" y="267"/>
                </a:lnTo>
                <a:lnTo>
                  <a:pt x="24" y="254"/>
                </a:lnTo>
                <a:lnTo>
                  <a:pt x="30" y="247"/>
                </a:lnTo>
                <a:lnTo>
                  <a:pt x="37" y="234"/>
                </a:lnTo>
                <a:lnTo>
                  <a:pt x="44" y="223"/>
                </a:lnTo>
                <a:lnTo>
                  <a:pt x="54" y="210"/>
                </a:lnTo>
                <a:lnTo>
                  <a:pt x="60" y="200"/>
                </a:lnTo>
                <a:lnTo>
                  <a:pt x="70" y="190"/>
                </a:lnTo>
                <a:lnTo>
                  <a:pt x="80" y="180"/>
                </a:lnTo>
                <a:lnTo>
                  <a:pt x="94" y="170"/>
                </a:lnTo>
                <a:lnTo>
                  <a:pt x="104" y="163"/>
                </a:lnTo>
                <a:lnTo>
                  <a:pt x="114" y="153"/>
                </a:lnTo>
                <a:lnTo>
                  <a:pt x="124" y="143"/>
                </a:lnTo>
                <a:lnTo>
                  <a:pt x="134" y="137"/>
                </a:lnTo>
                <a:lnTo>
                  <a:pt x="144" y="127"/>
                </a:lnTo>
                <a:lnTo>
                  <a:pt x="157" y="120"/>
                </a:lnTo>
                <a:lnTo>
                  <a:pt x="167" y="113"/>
                </a:lnTo>
                <a:lnTo>
                  <a:pt x="180" y="107"/>
                </a:lnTo>
                <a:lnTo>
                  <a:pt x="194" y="100"/>
                </a:lnTo>
                <a:lnTo>
                  <a:pt x="204" y="93"/>
                </a:lnTo>
                <a:lnTo>
                  <a:pt x="217" y="90"/>
                </a:lnTo>
                <a:lnTo>
                  <a:pt x="227" y="87"/>
                </a:lnTo>
                <a:lnTo>
                  <a:pt x="241" y="83"/>
                </a:lnTo>
                <a:lnTo>
                  <a:pt x="251" y="0"/>
                </a:lnTo>
                <a:lnTo>
                  <a:pt x="254" y="17"/>
                </a:lnTo>
                <a:lnTo>
                  <a:pt x="257" y="27"/>
                </a:lnTo>
                <a:lnTo>
                  <a:pt x="261" y="40"/>
                </a:lnTo>
                <a:lnTo>
                  <a:pt x="264" y="50"/>
                </a:lnTo>
                <a:lnTo>
                  <a:pt x="267" y="60"/>
                </a:lnTo>
                <a:lnTo>
                  <a:pt x="267" y="67"/>
                </a:lnTo>
                <a:lnTo>
                  <a:pt x="271" y="77"/>
                </a:lnTo>
                <a:lnTo>
                  <a:pt x="277" y="87"/>
                </a:lnTo>
                <a:lnTo>
                  <a:pt x="281" y="93"/>
                </a:lnTo>
                <a:lnTo>
                  <a:pt x="287" y="103"/>
                </a:lnTo>
                <a:lnTo>
                  <a:pt x="291" y="117"/>
                </a:lnTo>
                <a:lnTo>
                  <a:pt x="297" y="123"/>
                </a:lnTo>
                <a:lnTo>
                  <a:pt x="304" y="133"/>
                </a:lnTo>
                <a:lnTo>
                  <a:pt x="311" y="143"/>
                </a:lnTo>
                <a:lnTo>
                  <a:pt x="304" y="147"/>
                </a:lnTo>
                <a:lnTo>
                  <a:pt x="297" y="153"/>
                </a:lnTo>
                <a:lnTo>
                  <a:pt x="294" y="157"/>
                </a:lnTo>
                <a:lnTo>
                  <a:pt x="287" y="163"/>
                </a:lnTo>
                <a:lnTo>
                  <a:pt x="281" y="170"/>
                </a:lnTo>
                <a:lnTo>
                  <a:pt x="274" y="177"/>
                </a:lnTo>
                <a:lnTo>
                  <a:pt x="271" y="183"/>
                </a:lnTo>
                <a:lnTo>
                  <a:pt x="264" y="190"/>
                </a:lnTo>
                <a:lnTo>
                  <a:pt x="261" y="197"/>
                </a:lnTo>
                <a:lnTo>
                  <a:pt x="254" y="207"/>
                </a:lnTo>
                <a:lnTo>
                  <a:pt x="251" y="213"/>
                </a:lnTo>
                <a:lnTo>
                  <a:pt x="244" y="220"/>
                </a:lnTo>
                <a:lnTo>
                  <a:pt x="241" y="227"/>
                </a:lnTo>
                <a:lnTo>
                  <a:pt x="234" y="234"/>
                </a:lnTo>
                <a:lnTo>
                  <a:pt x="231" y="240"/>
                </a:lnTo>
                <a:lnTo>
                  <a:pt x="227" y="250"/>
                </a:lnTo>
                <a:lnTo>
                  <a:pt x="221" y="260"/>
                </a:lnTo>
                <a:lnTo>
                  <a:pt x="227" y="173"/>
                </a:lnTo>
                <a:lnTo>
                  <a:pt x="214" y="177"/>
                </a:lnTo>
                <a:lnTo>
                  <a:pt x="200" y="180"/>
                </a:lnTo>
                <a:lnTo>
                  <a:pt x="180" y="183"/>
                </a:lnTo>
                <a:lnTo>
                  <a:pt x="167" y="190"/>
                </a:lnTo>
                <a:lnTo>
                  <a:pt x="157" y="193"/>
                </a:lnTo>
                <a:lnTo>
                  <a:pt x="140" y="200"/>
                </a:lnTo>
                <a:lnTo>
                  <a:pt x="127" y="207"/>
                </a:lnTo>
                <a:lnTo>
                  <a:pt x="117" y="210"/>
                </a:lnTo>
                <a:lnTo>
                  <a:pt x="107" y="217"/>
                </a:lnTo>
                <a:lnTo>
                  <a:pt x="97" y="220"/>
                </a:lnTo>
                <a:lnTo>
                  <a:pt x="87" y="227"/>
                </a:lnTo>
                <a:lnTo>
                  <a:pt x="77" y="234"/>
                </a:lnTo>
                <a:lnTo>
                  <a:pt x="70" y="240"/>
                </a:lnTo>
                <a:lnTo>
                  <a:pt x="60" y="247"/>
                </a:lnTo>
                <a:lnTo>
                  <a:pt x="54" y="254"/>
                </a:lnTo>
                <a:lnTo>
                  <a:pt x="44" y="264"/>
                </a:lnTo>
                <a:lnTo>
                  <a:pt x="37" y="270"/>
                </a:lnTo>
                <a:lnTo>
                  <a:pt x="30" y="280"/>
                </a:lnTo>
                <a:lnTo>
                  <a:pt x="24" y="290"/>
                </a:lnTo>
                <a:lnTo>
                  <a:pt x="17" y="300"/>
                </a:lnTo>
                <a:lnTo>
                  <a:pt x="10" y="314"/>
                </a:lnTo>
                <a:lnTo>
                  <a:pt x="0" y="330"/>
                </a:lnTo>
                <a:close/>
              </a:path>
            </a:pathLst>
          </a:custGeom>
          <a:solidFill>
            <a:srgbClr val="FF9900"/>
          </a:solidFill>
          <a:ln w="4826">
            <a:solidFill>
              <a:srgbClr val="000000"/>
            </a:solidFill>
            <a:prstDash val="solid"/>
            <a:round/>
            <a:headEnd/>
            <a:tailEnd/>
          </a:ln>
        </p:spPr>
        <p:txBody>
          <a:bodyPr/>
          <a:lstStyle/>
          <a:p>
            <a:endParaRPr lang="pl-PL"/>
          </a:p>
        </p:txBody>
      </p:sp>
      <p:sp>
        <p:nvSpPr>
          <p:cNvPr id="9230" name="Text Box 19"/>
          <p:cNvSpPr txBox="1">
            <a:spLocks noChangeArrowheads="1"/>
          </p:cNvSpPr>
          <p:nvPr/>
        </p:nvSpPr>
        <p:spPr bwMode="auto">
          <a:xfrm>
            <a:off x="5292725" y="1268413"/>
            <a:ext cx="3635375"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Ins="0">
            <a:spAutoFit/>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eaLnBrk="1" hangingPunct="1">
              <a:spcBef>
                <a:spcPct val="0"/>
              </a:spcBef>
              <a:buFontTx/>
              <a:buNone/>
            </a:pPr>
            <a:r>
              <a:rPr lang="en-US" altLang="pl-PL" sz="1600" b="1">
                <a:solidFill>
                  <a:srgbClr val="333333"/>
                </a:solidFill>
                <a:cs typeface="Arial" charset="0"/>
              </a:rPr>
              <a:t>blur the traditional role</a:t>
            </a:r>
            <a:r>
              <a:rPr lang="pl-PL" altLang="pl-PL" sz="1600" b="1">
                <a:solidFill>
                  <a:srgbClr val="333333"/>
                </a:solidFill>
                <a:cs typeface="Arial" charset="0"/>
              </a:rPr>
              <a:t>s</a:t>
            </a:r>
          </a:p>
          <a:p>
            <a:pPr eaLnBrk="1" hangingPunct="1">
              <a:spcBef>
                <a:spcPct val="0"/>
              </a:spcBef>
              <a:buFontTx/>
              <a:buNone/>
            </a:pPr>
            <a:r>
              <a:rPr lang="en-US" altLang="pl-PL" sz="1600" b="1">
                <a:solidFill>
                  <a:srgbClr val="333333"/>
                </a:solidFill>
                <a:cs typeface="Arial" charset="0"/>
              </a:rPr>
              <a:t>of producers and consumers</a:t>
            </a:r>
            <a:endParaRPr lang="en-US" altLang="pl-PL" sz="1600">
              <a:solidFill>
                <a:srgbClr val="333333"/>
              </a:solidFill>
              <a:cs typeface="Arial" charset="0"/>
            </a:endParaRPr>
          </a:p>
        </p:txBody>
      </p:sp>
      <p:pic>
        <p:nvPicPr>
          <p:cNvPr id="3"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1006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numeru slajd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eaLnBrk="1" hangingPunct="1">
              <a:spcBef>
                <a:spcPct val="0"/>
              </a:spcBef>
              <a:buFontTx/>
              <a:buNone/>
            </a:pPr>
            <a:fld id="{D9D5BC47-30FF-499E-A2D2-F37B074B3993}" type="slidenum">
              <a:rPr lang="pl-PL" altLang="pl-PL" sz="1200" smtClean="0">
                <a:solidFill>
                  <a:srgbClr val="898989"/>
                </a:solidFill>
                <a:cs typeface="Arial" charset="0"/>
              </a:rPr>
              <a:pPr eaLnBrk="1" hangingPunct="1">
                <a:spcBef>
                  <a:spcPct val="0"/>
                </a:spcBef>
                <a:buFontTx/>
                <a:buNone/>
              </a:pPr>
              <a:t>5</a:t>
            </a:fld>
            <a:endParaRPr lang="pl-PL" altLang="pl-PL" sz="1200">
              <a:solidFill>
                <a:srgbClr val="898989"/>
              </a:solidFill>
              <a:cs typeface="Arial" charset="0"/>
            </a:endParaRPr>
          </a:p>
        </p:txBody>
      </p:sp>
      <p:sp>
        <p:nvSpPr>
          <p:cNvPr id="11267" name="Tytuł 1"/>
          <p:cNvSpPr>
            <a:spLocks noGrp="1"/>
          </p:cNvSpPr>
          <p:nvPr>
            <p:ph type="title" idx="4294967295"/>
          </p:nvPr>
        </p:nvSpPr>
        <p:spPr>
          <a:xfrm>
            <a:off x="250825" y="0"/>
            <a:ext cx="8785225" cy="1143000"/>
          </a:xfrm>
        </p:spPr>
        <p:txBody>
          <a:bodyPr/>
          <a:lstStyle/>
          <a:p>
            <a:pPr eaLnBrk="1" hangingPunct="1"/>
            <a:r>
              <a:rPr lang="en-US" altLang="pl-PL" sz="3600" b="1"/>
              <a:t>Research gap</a:t>
            </a:r>
          </a:p>
        </p:txBody>
      </p:sp>
      <p:sp>
        <p:nvSpPr>
          <p:cNvPr id="52227" name="Rectangle 3"/>
          <p:cNvSpPr>
            <a:spLocks noChangeArrowheads="1"/>
          </p:cNvSpPr>
          <p:nvPr/>
        </p:nvSpPr>
        <p:spPr bwMode="auto">
          <a:xfrm>
            <a:off x="292699" y="1795388"/>
            <a:ext cx="8893175" cy="16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2800">
                <a:solidFill>
                  <a:srgbClr val="002060"/>
                </a:solidFill>
                <a:latin typeface="Verdana" pitchFamily="34" charset="0"/>
              </a:defRPr>
            </a:lvl1pPr>
            <a:lvl2pPr marL="820738" indent="-285750" eaLnBrk="0" hangingPunct="0">
              <a:spcBef>
                <a:spcPct val="20000"/>
              </a:spcBef>
              <a:buFont typeface="Wingdings" pitchFamily="2" charset="2"/>
              <a:buChar char="§"/>
              <a:defRPr sz="2800">
                <a:solidFill>
                  <a:srgbClr val="002060"/>
                </a:solidFill>
                <a:latin typeface="Verdana" pitchFamily="34" charset="0"/>
              </a:defRPr>
            </a:lvl2pPr>
            <a:lvl3pPr marL="1228725" indent="-228600" eaLnBrk="0" hangingPunct="0">
              <a:spcBef>
                <a:spcPct val="20000"/>
              </a:spcBef>
              <a:buFont typeface="Wingdings" pitchFamily="2" charset="2"/>
              <a:buChar char="§"/>
              <a:defRPr sz="2600">
                <a:solidFill>
                  <a:srgbClr val="002060"/>
                </a:solidFill>
                <a:latin typeface="Verdana" pitchFamily="34" charset="0"/>
              </a:defRPr>
            </a:lvl3pPr>
            <a:lvl4pPr marL="1636713" indent="-228600" eaLnBrk="0" hangingPunct="0">
              <a:spcBef>
                <a:spcPct val="20000"/>
              </a:spcBef>
              <a:buFont typeface="Wingdings" pitchFamily="2" charset="2"/>
              <a:buChar char="§"/>
              <a:defRPr sz="2400">
                <a:solidFill>
                  <a:srgbClr val="002060"/>
                </a:solidFill>
                <a:latin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defRPr>
            </a:lvl9pPr>
          </a:lstStyle>
          <a:p>
            <a:pPr>
              <a:buClr>
                <a:srgbClr val="5F5F5F"/>
              </a:buClr>
              <a:buFont typeface="Wingdings" pitchFamily="2" charset="2"/>
              <a:buNone/>
              <a:defRPr/>
            </a:pPr>
            <a:r>
              <a:rPr lang="en-US" altLang="pl-PL" sz="2400" b="1" dirty="0">
                <a:solidFill>
                  <a:schemeClr val="accent1"/>
                </a:solidFill>
                <a:effectLst>
                  <a:outerShdw blurRad="38100" dist="38100" dir="2700000" algn="tl">
                    <a:srgbClr val="C0C0C0"/>
                  </a:outerShdw>
                </a:effectLst>
              </a:rPr>
              <a:t>Research gap</a:t>
            </a:r>
            <a:endParaRPr lang="pl-PL" altLang="pl-PL" sz="2400" b="1" dirty="0">
              <a:solidFill>
                <a:schemeClr val="accent1"/>
              </a:solidFill>
              <a:effectLst>
                <a:outerShdw blurRad="38100" dist="38100" dir="2700000" algn="tl">
                  <a:srgbClr val="C0C0C0"/>
                </a:outerShdw>
              </a:effectLst>
            </a:endParaRPr>
          </a:p>
          <a:p>
            <a:pPr>
              <a:buClr>
                <a:srgbClr val="5F5F5F"/>
              </a:buClr>
              <a:buNone/>
              <a:defRPr/>
            </a:pPr>
            <a:r>
              <a:rPr lang="en-US" altLang="pl-PL" sz="2400" b="1" cap="small" dirty="0">
                <a:solidFill>
                  <a:srgbClr val="000066"/>
                </a:solidFill>
                <a:effectLst>
                  <a:outerShdw blurRad="38100" dist="38100" dir="2700000" algn="tl">
                    <a:srgbClr val="C0C0C0"/>
                  </a:outerShdw>
                </a:effectLst>
              </a:rPr>
              <a:t>prosumers’ role in innovations and their engagement in business processes</a:t>
            </a:r>
            <a:endParaRPr lang="en-US" altLang="pl-PL" sz="2400" b="1" dirty="0">
              <a:solidFill>
                <a:schemeClr val="accent1"/>
              </a:solidFill>
            </a:endParaRPr>
          </a:p>
        </p:txBody>
      </p:sp>
      <p:pic>
        <p:nvPicPr>
          <p:cNvPr id="1127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338309"/>
            <a:ext cx="1619250"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1" name="Text Box 39"/>
          <p:cNvSpPr txBox="1">
            <a:spLocks noChangeArrowheads="1"/>
          </p:cNvSpPr>
          <p:nvPr/>
        </p:nvSpPr>
        <p:spPr bwMode="auto">
          <a:xfrm>
            <a:off x="599086" y="4619046"/>
            <a:ext cx="8280400" cy="1255728"/>
          </a:xfrm>
          <a:prstGeom prst="rect">
            <a:avLst/>
          </a:prstGeom>
          <a:gradFill flip="none" rotWithShape="1">
            <a:gsLst>
              <a:gs pos="0">
                <a:schemeClr val="bg1"/>
              </a:gs>
              <a:gs pos="100000">
                <a:srgbClr val="81ABD5"/>
              </a:gs>
            </a:gsLst>
            <a:lin ang="5400000" scaled="1"/>
            <a:tileRect/>
          </a:gradFill>
          <a:ln>
            <a:noFill/>
          </a:ln>
        </p:spPr>
        <p:txBody>
          <a:bodyPr lIns="10800" rIns="10800">
            <a:spAutoFit/>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eaLnBrk="1" hangingPunct="1">
              <a:lnSpc>
                <a:spcPct val="90000"/>
              </a:lnSpc>
              <a:spcBef>
                <a:spcPct val="0"/>
              </a:spcBef>
              <a:buNone/>
            </a:pPr>
            <a:r>
              <a:rPr lang="en-US" dirty="0"/>
              <a:t>our study validates and compares prosumer engagement in business process innovations in the UK and Poland</a:t>
            </a:r>
            <a:endParaRPr lang="en-US" altLang="pl-PL" sz="2200" b="1" cap="small" dirty="0">
              <a:solidFill>
                <a:srgbClr val="000066"/>
              </a:solidFill>
              <a:effectLst>
                <a:outerShdw blurRad="38100" dist="38100" dir="2700000" algn="tl">
                  <a:srgbClr val="C0C0C0"/>
                </a:outerShdw>
              </a:effectLst>
              <a:cs typeface="Arial" charset="0"/>
            </a:endParaRPr>
          </a:p>
        </p:txBody>
      </p:sp>
      <p:sp>
        <p:nvSpPr>
          <p:cNvPr id="11272" name="Freeform 7"/>
          <p:cNvSpPr>
            <a:spLocks/>
          </p:cNvSpPr>
          <p:nvPr/>
        </p:nvSpPr>
        <p:spPr bwMode="auto">
          <a:xfrm rot="13997626" flipH="1">
            <a:off x="-247846" y="4033800"/>
            <a:ext cx="1081087" cy="612775"/>
          </a:xfrm>
          <a:custGeom>
            <a:avLst/>
            <a:gdLst>
              <a:gd name="T0" fmla="*/ 2147483647 w 311"/>
              <a:gd name="T1" fmla="*/ 2147483647 h 330"/>
              <a:gd name="T2" fmla="*/ 2147483647 w 311"/>
              <a:gd name="T3" fmla="*/ 2147483647 h 330"/>
              <a:gd name="T4" fmla="*/ 2147483647 w 311"/>
              <a:gd name="T5" fmla="*/ 2147483647 h 330"/>
              <a:gd name="T6" fmla="*/ 2147483647 w 311"/>
              <a:gd name="T7" fmla="*/ 2147483647 h 330"/>
              <a:gd name="T8" fmla="*/ 2147483647 w 311"/>
              <a:gd name="T9" fmla="*/ 2147483647 h 330"/>
              <a:gd name="T10" fmla="*/ 2147483647 w 311"/>
              <a:gd name="T11" fmla="*/ 2147483647 h 330"/>
              <a:gd name="T12" fmla="*/ 2147483647 w 311"/>
              <a:gd name="T13" fmla="*/ 2147483647 h 330"/>
              <a:gd name="T14" fmla="*/ 2147483647 w 311"/>
              <a:gd name="T15" fmla="*/ 2147483647 h 330"/>
              <a:gd name="T16" fmla="*/ 2147483647 w 311"/>
              <a:gd name="T17" fmla="*/ 2147483647 h 330"/>
              <a:gd name="T18" fmla="*/ 2147483647 w 311"/>
              <a:gd name="T19" fmla="*/ 2147483647 h 330"/>
              <a:gd name="T20" fmla="*/ 2147483647 w 311"/>
              <a:gd name="T21" fmla="*/ 2147483647 h 330"/>
              <a:gd name="T22" fmla="*/ 2147483647 w 311"/>
              <a:gd name="T23" fmla="*/ 2147483647 h 330"/>
              <a:gd name="T24" fmla="*/ 2147483647 w 311"/>
              <a:gd name="T25" fmla="*/ 2147483647 h 330"/>
              <a:gd name="T26" fmla="*/ 2147483647 w 311"/>
              <a:gd name="T27" fmla="*/ 2147483647 h 330"/>
              <a:gd name="T28" fmla="*/ 2147483647 w 311"/>
              <a:gd name="T29" fmla="*/ 2147483647 h 330"/>
              <a:gd name="T30" fmla="*/ 2147483647 w 311"/>
              <a:gd name="T31" fmla="*/ 2147483647 h 330"/>
              <a:gd name="T32" fmla="*/ 2147483647 w 311"/>
              <a:gd name="T33" fmla="*/ 2147483647 h 330"/>
              <a:gd name="T34" fmla="*/ 2147483647 w 311"/>
              <a:gd name="T35" fmla="*/ 2147483647 h 330"/>
              <a:gd name="T36" fmla="*/ 2147483647 w 311"/>
              <a:gd name="T37" fmla="*/ 2147483647 h 330"/>
              <a:gd name="T38" fmla="*/ 2147483647 w 311"/>
              <a:gd name="T39" fmla="*/ 2147483647 h 330"/>
              <a:gd name="T40" fmla="*/ 2147483647 w 311"/>
              <a:gd name="T41" fmla="*/ 2147483647 h 330"/>
              <a:gd name="T42" fmla="*/ 2147483647 w 311"/>
              <a:gd name="T43" fmla="*/ 2147483647 h 330"/>
              <a:gd name="T44" fmla="*/ 2147483647 w 311"/>
              <a:gd name="T45" fmla="*/ 2147483647 h 330"/>
              <a:gd name="T46" fmla="*/ 2147483647 w 311"/>
              <a:gd name="T47" fmla="*/ 2147483647 h 330"/>
              <a:gd name="T48" fmla="*/ 2147483647 w 311"/>
              <a:gd name="T49" fmla="*/ 2147483647 h 330"/>
              <a:gd name="T50" fmla="*/ 2147483647 w 311"/>
              <a:gd name="T51" fmla="*/ 2147483647 h 330"/>
              <a:gd name="T52" fmla="*/ 2147483647 w 311"/>
              <a:gd name="T53" fmla="*/ 2147483647 h 330"/>
              <a:gd name="T54" fmla="*/ 2147483647 w 311"/>
              <a:gd name="T55" fmla="*/ 2147483647 h 330"/>
              <a:gd name="T56" fmla="*/ 2147483647 w 311"/>
              <a:gd name="T57" fmla="*/ 2147483647 h 330"/>
              <a:gd name="T58" fmla="*/ 2147483647 w 311"/>
              <a:gd name="T59" fmla="*/ 2147483647 h 330"/>
              <a:gd name="T60" fmla="*/ 2147483647 w 311"/>
              <a:gd name="T61" fmla="*/ 2147483647 h 330"/>
              <a:gd name="T62" fmla="*/ 2147483647 w 311"/>
              <a:gd name="T63" fmla="*/ 2147483647 h 330"/>
              <a:gd name="T64" fmla="*/ 2147483647 w 311"/>
              <a:gd name="T65" fmla="*/ 2147483647 h 330"/>
              <a:gd name="T66" fmla="*/ 2147483647 w 311"/>
              <a:gd name="T67" fmla="*/ 2147483647 h 330"/>
              <a:gd name="T68" fmla="*/ 2147483647 w 311"/>
              <a:gd name="T69" fmla="*/ 2147483647 h 330"/>
              <a:gd name="T70" fmla="*/ 2147483647 w 311"/>
              <a:gd name="T71" fmla="*/ 2147483647 h 330"/>
              <a:gd name="T72" fmla="*/ 2147483647 w 311"/>
              <a:gd name="T73" fmla="*/ 2147483647 h 330"/>
              <a:gd name="T74" fmla="*/ 2147483647 w 311"/>
              <a:gd name="T75" fmla="*/ 2147483647 h 330"/>
              <a:gd name="T76" fmla="*/ 2147483647 w 311"/>
              <a:gd name="T77" fmla="*/ 2147483647 h 330"/>
              <a:gd name="T78" fmla="*/ 2147483647 w 311"/>
              <a:gd name="T79" fmla="*/ 2147483647 h 330"/>
              <a:gd name="T80" fmla="*/ 2147483647 w 311"/>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1"/>
              <a:gd name="T124" fmla="*/ 0 h 330"/>
              <a:gd name="T125" fmla="*/ 311 w 311"/>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1" h="330">
                <a:moveTo>
                  <a:pt x="0" y="330"/>
                </a:moveTo>
                <a:lnTo>
                  <a:pt x="4" y="310"/>
                </a:lnTo>
                <a:lnTo>
                  <a:pt x="7" y="300"/>
                </a:lnTo>
                <a:lnTo>
                  <a:pt x="10" y="287"/>
                </a:lnTo>
                <a:lnTo>
                  <a:pt x="14" y="277"/>
                </a:lnTo>
                <a:lnTo>
                  <a:pt x="20" y="267"/>
                </a:lnTo>
                <a:lnTo>
                  <a:pt x="24" y="254"/>
                </a:lnTo>
                <a:lnTo>
                  <a:pt x="30" y="247"/>
                </a:lnTo>
                <a:lnTo>
                  <a:pt x="37" y="234"/>
                </a:lnTo>
                <a:lnTo>
                  <a:pt x="44" y="223"/>
                </a:lnTo>
                <a:lnTo>
                  <a:pt x="54" y="210"/>
                </a:lnTo>
                <a:lnTo>
                  <a:pt x="60" y="200"/>
                </a:lnTo>
                <a:lnTo>
                  <a:pt x="70" y="190"/>
                </a:lnTo>
                <a:lnTo>
                  <a:pt x="80" y="180"/>
                </a:lnTo>
                <a:lnTo>
                  <a:pt x="94" y="170"/>
                </a:lnTo>
                <a:lnTo>
                  <a:pt x="104" y="163"/>
                </a:lnTo>
                <a:lnTo>
                  <a:pt x="114" y="153"/>
                </a:lnTo>
                <a:lnTo>
                  <a:pt x="124" y="143"/>
                </a:lnTo>
                <a:lnTo>
                  <a:pt x="134" y="137"/>
                </a:lnTo>
                <a:lnTo>
                  <a:pt x="144" y="127"/>
                </a:lnTo>
                <a:lnTo>
                  <a:pt x="157" y="120"/>
                </a:lnTo>
                <a:lnTo>
                  <a:pt x="167" y="113"/>
                </a:lnTo>
                <a:lnTo>
                  <a:pt x="180" y="107"/>
                </a:lnTo>
                <a:lnTo>
                  <a:pt x="194" y="100"/>
                </a:lnTo>
                <a:lnTo>
                  <a:pt x="204" y="93"/>
                </a:lnTo>
                <a:lnTo>
                  <a:pt x="217" y="90"/>
                </a:lnTo>
                <a:lnTo>
                  <a:pt x="227" y="87"/>
                </a:lnTo>
                <a:lnTo>
                  <a:pt x="241" y="83"/>
                </a:lnTo>
                <a:lnTo>
                  <a:pt x="251" y="0"/>
                </a:lnTo>
                <a:lnTo>
                  <a:pt x="254" y="17"/>
                </a:lnTo>
                <a:lnTo>
                  <a:pt x="257" y="27"/>
                </a:lnTo>
                <a:lnTo>
                  <a:pt x="261" y="40"/>
                </a:lnTo>
                <a:lnTo>
                  <a:pt x="264" y="50"/>
                </a:lnTo>
                <a:lnTo>
                  <a:pt x="267" y="60"/>
                </a:lnTo>
                <a:lnTo>
                  <a:pt x="267" y="67"/>
                </a:lnTo>
                <a:lnTo>
                  <a:pt x="271" y="77"/>
                </a:lnTo>
                <a:lnTo>
                  <a:pt x="277" y="87"/>
                </a:lnTo>
                <a:lnTo>
                  <a:pt x="281" y="93"/>
                </a:lnTo>
                <a:lnTo>
                  <a:pt x="287" y="103"/>
                </a:lnTo>
                <a:lnTo>
                  <a:pt x="291" y="117"/>
                </a:lnTo>
                <a:lnTo>
                  <a:pt x="297" y="123"/>
                </a:lnTo>
                <a:lnTo>
                  <a:pt x="304" y="133"/>
                </a:lnTo>
                <a:lnTo>
                  <a:pt x="311" y="143"/>
                </a:lnTo>
                <a:lnTo>
                  <a:pt x="304" y="147"/>
                </a:lnTo>
                <a:lnTo>
                  <a:pt x="297" y="153"/>
                </a:lnTo>
                <a:lnTo>
                  <a:pt x="294" y="157"/>
                </a:lnTo>
                <a:lnTo>
                  <a:pt x="287" y="163"/>
                </a:lnTo>
                <a:lnTo>
                  <a:pt x="281" y="170"/>
                </a:lnTo>
                <a:lnTo>
                  <a:pt x="274" y="177"/>
                </a:lnTo>
                <a:lnTo>
                  <a:pt x="271" y="183"/>
                </a:lnTo>
                <a:lnTo>
                  <a:pt x="264" y="190"/>
                </a:lnTo>
                <a:lnTo>
                  <a:pt x="261" y="197"/>
                </a:lnTo>
                <a:lnTo>
                  <a:pt x="254" y="207"/>
                </a:lnTo>
                <a:lnTo>
                  <a:pt x="251" y="213"/>
                </a:lnTo>
                <a:lnTo>
                  <a:pt x="244" y="220"/>
                </a:lnTo>
                <a:lnTo>
                  <a:pt x="241" y="227"/>
                </a:lnTo>
                <a:lnTo>
                  <a:pt x="234" y="234"/>
                </a:lnTo>
                <a:lnTo>
                  <a:pt x="231" y="240"/>
                </a:lnTo>
                <a:lnTo>
                  <a:pt x="227" y="250"/>
                </a:lnTo>
                <a:lnTo>
                  <a:pt x="221" y="260"/>
                </a:lnTo>
                <a:lnTo>
                  <a:pt x="227" y="173"/>
                </a:lnTo>
                <a:lnTo>
                  <a:pt x="214" y="177"/>
                </a:lnTo>
                <a:lnTo>
                  <a:pt x="200" y="180"/>
                </a:lnTo>
                <a:lnTo>
                  <a:pt x="180" y="183"/>
                </a:lnTo>
                <a:lnTo>
                  <a:pt x="167" y="190"/>
                </a:lnTo>
                <a:lnTo>
                  <a:pt x="157" y="193"/>
                </a:lnTo>
                <a:lnTo>
                  <a:pt x="140" y="200"/>
                </a:lnTo>
                <a:lnTo>
                  <a:pt x="127" y="207"/>
                </a:lnTo>
                <a:lnTo>
                  <a:pt x="117" y="210"/>
                </a:lnTo>
                <a:lnTo>
                  <a:pt x="107" y="217"/>
                </a:lnTo>
                <a:lnTo>
                  <a:pt x="97" y="220"/>
                </a:lnTo>
                <a:lnTo>
                  <a:pt x="87" y="227"/>
                </a:lnTo>
                <a:lnTo>
                  <a:pt x="77" y="234"/>
                </a:lnTo>
                <a:lnTo>
                  <a:pt x="70" y="240"/>
                </a:lnTo>
                <a:lnTo>
                  <a:pt x="60" y="247"/>
                </a:lnTo>
                <a:lnTo>
                  <a:pt x="54" y="254"/>
                </a:lnTo>
                <a:lnTo>
                  <a:pt x="44" y="264"/>
                </a:lnTo>
                <a:lnTo>
                  <a:pt x="37" y="270"/>
                </a:lnTo>
                <a:lnTo>
                  <a:pt x="30" y="280"/>
                </a:lnTo>
                <a:lnTo>
                  <a:pt x="24" y="290"/>
                </a:lnTo>
                <a:lnTo>
                  <a:pt x="17" y="300"/>
                </a:lnTo>
                <a:lnTo>
                  <a:pt x="10" y="314"/>
                </a:lnTo>
                <a:lnTo>
                  <a:pt x="0" y="330"/>
                </a:lnTo>
                <a:close/>
              </a:path>
            </a:pathLst>
          </a:custGeom>
          <a:gradFill rotWithShape="1">
            <a:gsLst>
              <a:gs pos="0">
                <a:srgbClr val="000066"/>
              </a:gs>
              <a:gs pos="50000">
                <a:srgbClr val="000099"/>
              </a:gs>
              <a:gs pos="100000">
                <a:srgbClr val="000066"/>
              </a:gs>
            </a:gsLst>
            <a:lin ang="18900000" scaled="1"/>
          </a:gradFill>
          <a:ln w="4826">
            <a:solidFill>
              <a:srgbClr val="000000"/>
            </a:solidFill>
            <a:prstDash val="solid"/>
            <a:round/>
            <a:headEnd/>
            <a:tailEnd/>
          </a:ln>
        </p:spPr>
        <p:txBody>
          <a:bodyPr/>
          <a:lstStyle/>
          <a:p>
            <a:endParaRPr lang="pl-PL"/>
          </a:p>
        </p:txBody>
      </p:sp>
      <p:sp>
        <p:nvSpPr>
          <p:cNvPr id="52234" name="Text Box 10"/>
          <p:cNvSpPr txBox="1">
            <a:spLocks noChangeArrowheads="1"/>
          </p:cNvSpPr>
          <p:nvPr/>
        </p:nvSpPr>
        <p:spPr bwMode="auto">
          <a:xfrm>
            <a:off x="7118197" y="651026"/>
            <a:ext cx="1798637" cy="6096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a:defRPr/>
            </a:pPr>
            <a:r>
              <a:rPr lang="pl-PL" altLang="pl-PL" sz="2000" b="1" dirty="0" err="1">
                <a:solidFill>
                  <a:srgbClr val="D07C00"/>
                </a:solidFill>
                <a:effectLst>
                  <a:outerShdw blurRad="38100" dist="38100" dir="2700000" algn="tl">
                    <a:srgbClr val="C0C0C0"/>
                  </a:outerShdw>
                </a:effectLst>
                <a:latin typeface="Verdana" pitchFamily="34" charset="0"/>
              </a:rPr>
              <a:t>knowledge</a:t>
            </a:r>
            <a:endParaRPr lang="pl-PL" altLang="pl-PL" sz="2000" b="1" dirty="0">
              <a:solidFill>
                <a:srgbClr val="D07C00"/>
              </a:solidFill>
              <a:effectLst>
                <a:outerShdw blurRad="38100" dist="38100" dir="2700000" algn="tl">
                  <a:srgbClr val="C0C0C0"/>
                </a:outerShdw>
              </a:effectLst>
              <a:latin typeface="Verdana" pitchFamily="34" charset="0"/>
            </a:endParaRPr>
          </a:p>
          <a:p>
            <a:pPr algn="ctr">
              <a:defRPr/>
            </a:pPr>
            <a:r>
              <a:rPr lang="pl-PL" altLang="pl-PL" sz="2000" b="1" dirty="0" err="1">
                <a:solidFill>
                  <a:srgbClr val="D07C00"/>
                </a:solidFill>
                <a:effectLst>
                  <a:outerShdw blurRad="38100" dist="38100" dir="2700000" algn="tl">
                    <a:srgbClr val="C0C0C0"/>
                  </a:outerShdw>
                </a:effectLst>
                <a:latin typeface="Verdana" pitchFamily="34" charset="0"/>
              </a:rPr>
              <a:t>sharing</a:t>
            </a:r>
            <a:endParaRPr lang="pl-PL" altLang="pl-PL" sz="2000" dirty="0">
              <a:solidFill>
                <a:srgbClr val="D07C00"/>
              </a:solidFill>
              <a:latin typeface="Verdana" pitchFamily="34" charset="0"/>
            </a:endParaRPr>
          </a:p>
        </p:txBody>
      </p:sp>
      <p:pic>
        <p:nvPicPr>
          <p:cNvPr id="2" name="Nagrany dźwięk">
            <a:hlinkClick r:id="" action="ppaction://media"/>
            <a:extLst>
              <a:ext uri="{FF2B5EF4-FFF2-40B4-BE49-F238E27FC236}">
                <a16:creationId xmlns:a16="http://schemas.microsoft.com/office/drawing/2014/main" id="{3291A34A-3839-40E4-9DFC-FE293C5C1B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6450" y="-5505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ymbol zastępczy numeru slajd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eaLnBrk="1" hangingPunct="1">
              <a:spcBef>
                <a:spcPct val="0"/>
              </a:spcBef>
              <a:buFontTx/>
              <a:buNone/>
            </a:pPr>
            <a:fld id="{5487703F-D904-4D29-BBBF-AFEFA359750D}" type="slidenum">
              <a:rPr lang="pl-PL" altLang="pl-PL" sz="1200" smtClean="0">
                <a:solidFill>
                  <a:srgbClr val="898989"/>
                </a:solidFill>
                <a:cs typeface="Arial" charset="0"/>
              </a:rPr>
              <a:pPr eaLnBrk="1" hangingPunct="1">
                <a:spcBef>
                  <a:spcPct val="0"/>
                </a:spcBef>
                <a:buFontTx/>
                <a:buNone/>
              </a:pPr>
              <a:t>6</a:t>
            </a:fld>
            <a:endParaRPr lang="pl-PL" altLang="pl-PL" sz="1200">
              <a:solidFill>
                <a:srgbClr val="898989"/>
              </a:solidFill>
              <a:cs typeface="Arial" charset="0"/>
            </a:endParaRPr>
          </a:p>
        </p:txBody>
      </p:sp>
      <p:sp>
        <p:nvSpPr>
          <p:cNvPr id="12291" name="Tytuł 1"/>
          <p:cNvSpPr>
            <a:spLocks noGrp="1"/>
          </p:cNvSpPr>
          <p:nvPr>
            <p:ph type="title" idx="4294967295"/>
          </p:nvPr>
        </p:nvSpPr>
        <p:spPr>
          <a:xfrm>
            <a:off x="250825" y="0"/>
            <a:ext cx="8785225" cy="1143000"/>
          </a:xfrm>
        </p:spPr>
        <p:txBody>
          <a:bodyPr/>
          <a:lstStyle/>
          <a:p>
            <a:pPr eaLnBrk="1" hangingPunct="1"/>
            <a:r>
              <a:rPr lang="pl-PL" altLang="pl-PL" sz="3200" b="1" dirty="0" err="1"/>
              <a:t>Main</a:t>
            </a:r>
            <a:r>
              <a:rPr lang="pl-PL" altLang="pl-PL" sz="3200" b="1" dirty="0"/>
              <a:t> </a:t>
            </a:r>
            <a:r>
              <a:rPr lang="pl-PL" altLang="pl-PL" sz="3200" b="1" dirty="0" err="1"/>
              <a:t>research</a:t>
            </a:r>
            <a:r>
              <a:rPr lang="pl-PL" altLang="pl-PL" sz="3200" b="1" dirty="0"/>
              <a:t> </a:t>
            </a:r>
            <a:r>
              <a:rPr lang="pl-PL" altLang="pl-PL" sz="3200" b="1" dirty="0" err="1"/>
              <a:t>question</a:t>
            </a:r>
            <a:endParaRPr lang="en-US" altLang="pl-PL" sz="3200" dirty="0"/>
          </a:p>
        </p:txBody>
      </p:sp>
      <p:sp>
        <p:nvSpPr>
          <p:cNvPr id="12292" name="Symbol zastępczy zawartości 2"/>
          <p:cNvSpPr>
            <a:spLocks/>
          </p:cNvSpPr>
          <p:nvPr/>
        </p:nvSpPr>
        <p:spPr bwMode="auto">
          <a:xfrm>
            <a:off x="251520" y="5013176"/>
            <a:ext cx="8713788" cy="864096"/>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noFill/>
          </a:ln>
        </p:spPr>
        <p:txBody>
          <a:bodyPr anchor="ctr"/>
          <a:lstStyle/>
          <a:p>
            <a:pPr eaLnBrk="0" hangingPunct="0">
              <a:lnSpc>
                <a:spcPct val="90000"/>
              </a:lnSpc>
              <a:spcBef>
                <a:spcPct val="20000"/>
              </a:spcBef>
              <a:spcAft>
                <a:spcPct val="5000"/>
              </a:spcAft>
              <a:buClr>
                <a:srgbClr val="5F5F5F"/>
              </a:buClr>
              <a:buFont typeface="Wingdings" pitchFamily="2" charset="2"/>
              <a:buNone/>
            </a:pPr>
            <a:r>
              <a:rPr lang="pl-PL" altLang="pl-PL" sz="2000" i="1" dirty="0">
                <a:solidFill>
                  <a:srgbClr val="002060"/>
                </a:solidFill>
                <a:latin typeface="Verdana" pitchFamily="34" charset="0"/>
                <a:ea typeface="Verdana" pitchFamily="34" charset="0"/>
                <a:cs typeface="Verdana" pitchFamily="34" charset="0"/>
              </a:rPr>
              <a:t>The </a:t>
            </a:r>
            <a:r>
              <a:rPr lang="pl-PL" altLang="pl-PL" sz="2000" i="1" dirty="0" err="1">
                <a:solidFill>
                  <a:srgbClr val="002060"/>
                </a:solidFill>
                <a:latin typeface="Verdana" pitchFamily="34" charset="0"/>
                <a:ea typeface="Verdana" pitchFamily="34" charset="0"/>
                <a:cs typeface="Verdana" pitchFamily="34" charset="0"/>
              </a:rPr>
              <a:t>sample</a:t>
            </a:r>
            <a:r>
              <a:rPr lang="pl-PL" altLang="pl-PL" sz="2000" i="1" dirty="0">
                <a:solidFill>
                  <a:srgbClr val="002060"/>
                </a:solidFill>
                <a:latin typeface="Verdana" pitchFamily="34" charset="0"/>
                <a:ea typeface="Verdana" pitchFamily="34" charset="0"/>
                <a:cs typeface="Verdana" pitchFamily="34" charset="0"/>
              </a:rPr>
              <a:t>: 388 </a:t>
            </a:r>
            <a:r>
              <a:rPr lang="en-US" altLang="pl-PL" sz="2000" i="1" dirty="0">
                <a:solidFill>
                  <a:srgbClr val="002060"/>
                </a:solidFill>
                <a:latin typeface="Verdana" pitchFamily="34" charset="0"/>
                <a:ea typeface="Verdana" pitchFamily="34" charset="0"/>
                <a:cs typeface="Verdana" pitchFamily="34" charset="0"/>
              </a:rPr>
              <a:t>Polish</a:t>
            </a:r>
            <a:r>
              <a:rPr lang="pl-PL" altLang="pl-PL" sz="2000" i="1" dirty="0">
                <a:solidFill>
                  <a:srgbClr val="002060"/>
                </a:solidFill>
                <a:latin typeface="Verdana" pitchFamily="34" charset="0"/>
                <a:ea typeface="Verdana" pitchFamily="34" charset="0"/>
                <a:cs typeface="Verdana" pitchFamily="34" charset="0"/>
              </a:rPr>
              <a:t> </a:t>
            </a:r>
            <a:r>
              <a:rPr lang="en-US" altLang="pl-PL" sz="2000" i="1" dirty="0">
                <a:solidFill>
                  <a:srgbClr val="002060"/>
                </a:solidFill>
                <a:latin typeface="Verdana" pitchFamily="34" charset="0"/>
                <a:ea typeface="Verdana" pitchFamily="34" charset="0"/>
                <a:cs typeface="Verdana" pitchFamily="34" charset="0"/>
              </a:rPr>
              <a:t>and </a:t>
            </a:r>
            <a:r>
              <a:rPr lang="pl-PL" altLang="pl-PL" sz="2000" i="1" dirty="0">
                <a:solidFill>
                  <a:srgbClr val="002060"/>
                </a:solidFill>
                <a:latin typeface="Verdana" pitchFamily="34" charset="0"/>
                <a:ea typeface="Verdana" pitchFamily="34" charset="0"/>
                <a:cs typeface="Verdana" pitchFamily="34" charset="0"/>
              </a:rPr>
              <a:t>76 UK </a:t>
            </a:r>
            <a:r>
              <a:rPr lang="pl-PL" altLang="pl-PL" sz="2000" i="1" dirty="0" err="1">
                <a:solidFill>
                  <a:srgbClr val="002060"/>
                </a:solidFill>
                <a:latin typeface="Verdana" pitchFamily="34" charset="0"/>
                <a:ea typeface="Verdana" pitchFamily="34" charset="0"/>
                <a:cs typeface="Verdana" pitchFamily="34" charset="0"/>
              </a:rPr>
              <a:t>prosumers</a:t>
            </a:r>
            <a:endParaRPr lang="en-US" altLang="pl-PL" sz="2000" i="1" dirty="0">
              <a:solidFill>
                <a:srgbClr val="002060"/>
              </a:solidFill>
              <a:latin typeface="Verdana" pitchFamily="34" charset="0"/>
              <a:ea typeface="Verdana" pitchFamily="34" charset="0"/>
              <a:cs typeface="Verdana" pitchFamily="34" charset="0"/>
            </a:endParaRPr>
          </a:p>
        </p:txBody>
      </p:sp>
      <p:pic>
        <p:nvPicPr>
          <p:cNvPr id="12293"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1725" y="4869160"/>
            <a:ext cx="1584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ymbol zastępczy zawartości 2"/>
          <p:cNvSpPr>
            <a:spLocks/>
          </p:cNvSpPr>
          <p:nvPr/>
        </p:nvSpPr>
        <p:spPr bwMode="auto">
          <a:xfrm>
            <a:off x="267859" y="980728"/>
            <a:ext cx="8713788" cy="106832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noFill/>
          </a:ln>
        </p:spPr>
        <p:txBody>
          <a:bodyPr anchor="ct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828675"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236663"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4465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a:lnSpc>
                <a:spcPct val="90000"/>
              </a:lnSpc>
              <a:spcAft>
                <a:spcPct val="5000"/>
              </a:spcAft>
              <a:buClr>
                <a:srgbClr val="5F5F5F"/>
              </a:buClr>
              <a:buNone/>
            </a:pPr>
            <a:r>
              <a:rPr lang="pl-PL" sz="2000" i="1" dirty="0"/>
              <a:t>H</a:t>
            </a:r>
            <a:r>
              <a:rPr lang="en-US" sz="2000" i="1" dirty="0"/>
              <a:t>ow do prosumers engage in business processes innovations through their knowledge sharing?</a:t>
            </a:r>
            <a:endParaRPr lang="en-US" altLang="pl-PL" sz="2000" i="1" dirty="0"/>
          </a:p>
        </p:txBody>
      </p:sp>
      <p:sp>
        <p:nvSpPr>
          <p:cNvPr id="11" name="Tytuł 1">
            <a:extLst>
              <a:ext uri="{FF2B5EF4-FFF2-40B4-BE49-F238E27FC236}">
                <a16:creationId xmlns:a16="http://schemas.microsoft.com/office/drawing/2014/main" id="{0D7482FA-F303-45EC-AA73-DDC74F197096}"/>
              </a:ext>
            </a:extLst>
          </p:cNvPr>
          <p:cNvSpPr txBox="1">
            <a:spLocks/>
          </p:cNvSpPr>
          <p:nvPr/>
        </p:nvSpPr>
        <p:spPr bwMode="auto">
          <a:xfrm>
            <a:off x="251520" y="2358008"/>
            <a:ext cx="87852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rgbClr val="986E1C"/>
                </a:solidFill>
                <a:latin typeface="Verdana" pitchFamily="34" charset="0"/>
                <a:ea typeface="Verdana" pitchFamily="34" charset="0"/>
                <a:cs typeface="Verdana" pitchFamily="34" charset="0"/>
              </a:defRPr>
            </a:lvl1pPr>
            <a:lvl2pPr algn="l" rtl="0" eaLnBrk="0" fontAlgn="base" hangingPunct="0">
              <a:spcBef>
                <a:spcPct val="0"/>
              </a:spcBef>
              <a:spcAft>
                <a:spcPct val="0"/>
              </a:spcAft>
              <a:defRPr sz="4400">
                <a:solidFill>
                  <a:srgbClr val="986E1C"/>
                </a:solidFill>
                <a:latin typeface="Verdana" pitchFamily="34" charset="0"/>
                <a:ea typeface="Verdana" pitchFamily="34" charset="0"/>
                <a:cs typeface="Verdana" pitchFamily="34" charset="0"/>
              </a:defRPr>
            </a:lvl2pPr>
            <a:lvl3pPr algn="l" rtl="0" eaLnBrk="0" fontAlgn="base" hangingPunct="0">
              <a:spcBef>
                <a:spcPct val="0"/>
              </a:spcBef>
              <a:spcAft>
                <a:spcPct val="0"/>
              </a:spcAft>
              <a:defRPr sz="4400">
                <a:solidFill>
                  <a:srgbClr val="986E1C"/>
                </a:solidFill>
                <a:latin typeface="Verdana" pitchFamily="34" charset="0"/>
                <a:ea typeface="Verdana" pitchFamily="34" charset="0"/>
                <a:cs typeface="Verdana" pitchFamily="34" charset="0"/>
              </a:defRPr>
            </a:lvl3pPr>
            <a:lvl4pPr algn="l" rtl="0" eaLnBrk="0" fontAlgn="base" hangingPunct="0">
              <a:spcBef>
                <a:spcPct val="0"/>
              </a:spcBef>
              <a:spcAft>
                <a:spcPct val="0"/>
              </a:spcAft>
              <a:defRPr sz="4400">
                <a:solidFill>
                  <a:srgbClr val="986E1C"/>
                </a:solidFill>
                <a:latin typeface="Verdana" pitchFamily="34" charset="0"/>
                <a:ea typeface="Verdana" pitchFamily="34" charset="0"/>
                <a:cs typeface="Verdana" pitchFamily="34" charset="0"/>
              </a:defRPr>
            </a:lvl4pPr>
            <a:lvl5pPr algn="l" rtl="0" eaLnBrk="0" fontAlgn="base" hangingPunct="0">
              <a:spcBef>
                <a:spcPct val="0"/>
              </a:spcBef>
              <a:spcAft>
                <a:spcPct val="0"/>
              </a:spcAft>
              <a:defRPr sz="4400">
                <a:solidFill>
                  <a:srgbClr val="986E1C"/>
                </a:solidFill>
                <a:latin typeface="Verdana" pitchFamily="34" charset="0"/>
                <a:ea typeface="Verdana" pitchFamily="34" charset="0"/>
                <a:cs typeface="Verdana" pitchFamily="34" charset="0"/>
              </a:defRPr>
            </a:lvl5pPr>
            <a:lvl6pPr marL="457200" algn="l" rtl="0" fontAlgn="base">
              <a:spcBef>
                <a:spcPct val="0"/>
              </a:spcBef>
              <a:spcAft>
                <a:spcPct val="0"/>
              </a:spcAft>
              <a:defRPr sz="4400">
                <a:solidFill>
                  <a:srgbClr val="007F5D"/>
                </a:solidFill>
                <a:latin typeface="Verdana" pitchFamily="34" charset="0"/>
                <a:ea typeface="Verdana" pitchFamily="34" charset="0"/>
                <a:cs typeface="Verdana" pitchFamily="34" charset="0"/>
              </a:defRPr>
            </a:lvl6pPr>
            <a:lvl7pPr marL="914400" algn="l" rtl="0" fontAlgn="base">
              <a:spcBef>
                <a:spcPct val="0"/>
              </a:spcBef>
              <a:spcAft>
                <a:spcPct val="0"/>
              </a:spcAft>
              <a:defRPr sz="4400">
                <a:solidFill>
                  <a:srgbClr val="007F5D"/>
                </a:solidFill>
                <a:latin typeface="Verdana" pitchFamily="34" charset="0"/>
                <a:ea typeface="Verdana" pitchFamily="34" charset="0"/>
                <a:cs typeface="Verdana" pitchFamily="34" charset="0"/>
              </a:defRPr>
            </a:lvl7pPr>
            <a:lvl8pPr marL="1371600" algn="l" rtl="0" fontAlgn="base">
              <a:spcBef>
                <a:spcPct val="0"/>
              </a:spcBef>
              <a:spcAft>
                <a:spcPct val="0"/>
              </a:spcAft>
              <a:defRPr sz="4400">
                <a:solidFill>
                  <a:srgbClr val="007F5D"/>
                </a:solidFill>
                <a:latin typeface="Verdana" pitchFamily="34" charset="0"/>
                <a:ea typeface="Verdana" pitchFamily="34" charset="0"/>
                <a:cs typeface="Verdana" pitchFamily="34" charset="0"/>
              </a:defRPr>
            </a:lvl8pPr>
            <a:lvl9pPr marL="1828800" algn="l" rtl="0" fontAlgn="base">
              <a:spcBef>
                <a:spcPct val="0"/>
              </a:spcBef>
              <a:spcAft>
                <a:spcPct val="0"/>
              </a:spcAft>
              <a:defRPr sz="4400">
                <a:solidFill>
                  <a:srgbClr val="007F5D"/>
                </a:solidFill>
                <a:latin typeface="Verdana" pitchFamily="34" charset="0"/>
                <a:ea typeface="Verdana" pitchFamily="34" charset="0"/>
                <a:cs typeface="Verdana" pitchFamily="34" charset="0"/>
              </a:defRPr>
            </a:lvl9pPr>
          </a:lstStyle>
          <a:p>
            <a:pPr eaLnBrk="1" hangingPunct="1"/>
            <a:r>
              <a:rPr lang="en-US" altLang="pl-PL" sz="3200" b="1" dirty="0"/>
              <a:t>Research </a:t>
            </a:r>
            <a:r>
              <a:rPr lang="pl-PL" altLang="pl-PL" sz="3200" b="1" dirty="0"/>
              <a:t>instrument</a:t>
            </a:r>
            <a:endParaRPr lang="en-US" altLang="pl-PL" sz="3200" dirty="0"/>
          </a:p>
        </p:txBody>
      </p:sp>
      <p:sp>
        <p:nvSpPr>
          <p:cNvPr id="12" name="Rectangle 30">
            <a:extLst>
              <a:ext uri="{FF2B5EF4-FFF2-40B4-BE49-F238E27FC236}">
                <a16:creationId xmlns:a16="http://schemas.microsoft.com/office/drawing/2014/main" id="{4674A622-729A-4080-AF9D-B13F089C7B3A}"/>
              </a:ext>
            </a:extLst>
          </p:cNvPr>
          <p:cNvSpPr>
            <a:spLocks noChangeArrowheads="1"/>
          </p:cNvSpPr>
          <p:nvPr/>
        </p:nvSpPr>
        <p:spPr bwMode="auto">
          <a:xfrm>
            <a:off x="250825" y="3212976"/>
            <a:ext cx="86423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marL="0" lvl="0" indent="0">
              <a:buNone/>
            </a:pPr>
            <a:r>
              <a:rPr lang="pl-PL" sz="1600" b="1" dirty="0"/>
              <a:t>A</a:t>
            </a:r>
            <a:r>
              <a:rPr lang="en-US" sz="1600" b="1" dirty="0"/>
              <a:t> survey questionnaire </a:t>
            </a:r>
            <a:r>
              <a:rPr lang="pl-PL" sz="1600" b="1" dirty="0"/>
              <a:t>we </a:t>
            </a:r>
            <a:r>
              <a:rPr lang="pl-PL" sz="1600" b="1" dirty="0" err="1"/>
              <a:t>developed</a:t>
            </a:r>
            <a:r>
              <a:rPr lang="pl-PL" sz="1600" b="1" dirty="0"/>
              <a:t> </a:t>
            </a:r>
            <a:r>
              <a:rPr lang="en-US" sz="1600" dirty="0"/>
              <a:t>to collect empirical data from PL-based and UK-based prosumers. </a:t>
            </a:r>
            <a:br>
              <a:rPr lang="pl-PL" sz="1600" dirty="0"/>
            </a:br>
            <a:br>
              <a:rPr lang="pl-PL" sz="1600" dirty="0"/>
            </a:br>
            <a:r>
              <a:rPr lang="en-US" sz="1600" dirty="0"/>
              <a:t>The questionnaire contained a question concerning specified types of prosumers engagement. The question was: </a:t>
            </a:r>
            <a:r>
              <a:rPr lang="en-US" sz="1600" b="1" i="1" dirty="0"/>
              <a:t>Please indicate, what is your engagement with products’ or companies’ comments or development concerns?</a:t>
            </a:r>
            <a:br>
              <a:rPr lang="pl-PL" sz="1600" b="1" i="1" dirty="0"/>
            </a:br>
            <a:r>
              <a:rPr lang="en-US" sz="1600" dirty="0"/>
              <a:t> </a:t>
            </a:r>
            <a:endParaRPr lang="pl-PL" sz="1600" dirty="0"/>
          </a:p>
          <a:p>
            <a:pPr marL="0" indent="0">
              <a:lnSpc>
                <a:spcPct val="90000"/>
              </a:lnSpc>
              <a:spcAft>
                <a:spcPct val="40000"/>
              </a:spcAft>
              <a:buClr>
                <a:srgbClr val="5F5F5F"/>
              </a:buClr>
              <a:buNone/>
            </a:pPr>
            <a:endParaRPr lang="en-US" altLang="pl-PL" sz="1600" dirty="0">
              <a:solidFill>
                <a:srgbClr val="0066CC"/>
              </a:solidFill>
              <a:cs typeface="Arial" charset="0"/>
            </a:endParaRPr>
          </a:p>
        </p:txBody>
      </p:sp>
      <p:pic>
        <p:nvPicPr>
          <p:cNvPr id="3" name="Nagrany dźwięk">
            <a:hlinkClick r:id="" action="ppaction://media"/>
            <a:extLst>
              <a:ext uri="{FF2B5EF4-FFF2-40B4-BE49-F238E27FC236}">
                <a16:creationId xmlns:a16="http://schemas.microsoft.com/office/drawing/2014/main" id="{098B8CE7-505B-4566-AADA-FB0D6C7E27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0135" y="166936"/>
            <a:ext cx="609600" cy="609600"/>
          </a:xfrm>
          <a:prstGeom prst="rect">
            <a:avLst/>
          </a:prstGeom>
        </p:spPr>
      </p:pic>
    </p:spTree>
    <p:extLst>
      <p:ext uri="{BB962C8B-B14F-4D97-AF65-F5344CB8AC3E}">
        <p14:creationId xmlns:p14="http://schemas.microsoft.com/office/powerpoint/2010/main" val="3541128060"/>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ymbol zastępczy numeru slajd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eaLnBrk="1" hangingPunct="1">
              <a:spcBef>
                <a:spcPct val="0"/>
              </a:spcBef>
              <a:buFontTx/>
              <a:buNone/>
            </a:pPr>
            <a:fld id="{5487703F-D904-4D29-BBBF-AFEFA359750D}" type="slidenum">
              <a:rPr lang="pl-PL" altLang="pl-PL" sz="1200" smtClean="0">
                <a:solidFill>
                  <a:srgbClr val="898989"/>
                </a:solidFill>
                <a:cs typeface="Arial" charset="0"/>
              </a:rPr>
              <a:pPr eaLnBrk="1" hangingPunct="1">
                <a:spcBef>
                  <a:spcPct val="0"/>
                </a:spcBef>
                <a:buFontTx/>
                <a:buNone/>
              </a:pPr>
              <a:t>7</a:t>
            </a:fld>
            <a:endParaRPr lang="pl-PL" altLang="pl-PL" sz="1200">
              <a:solidFill>
                <a:srgbClr val="898989"/>
              </a:solidFill>
              <a:cs typeface="Arial" charset="0"/>
            </a:endParaRPr>
          </a:p>
        </p:txBody>
      </p:sp>
      <p:sp>
        <p:nvSpPr>
          <p:cNvPr id="12291" name="Tytuł 1"/>
          <p:cNvSpPr>
            <a:spLocks noGrp="1"/>
          </p:cNvSpPr>
          <p:nvPr>
            <p:ph type="title" idx="4294967295"/>
          </p:nvPr>
        </p:nvSpPr>
        <p:spPr>
          <a:xfrm>
            <a:off x="250825" y="0"/>
            <a:ext cx="8785225" cy="1143000"/>
          </a:xfrm>
        </p:spPr>
        <p:txBody>
          <a:bodyPr/>
          <a:lstStyle/>
          <a:p>
            <a:pPr eaLnBrk="1" hangingPunct="1"/>
            <a:r>
              <a:rPr lang="pl-PL" altLang="pl-PL" sz="2600" b="1" dirty="0" err="1"/>
              <a:t>Specific</a:t>
            </a:r>
            <a:r>
              <a:rPr lang="pl-PL" altLang="pl-PL" sz="2600" b="1" dirty="0"/>
              <a:t> </a:t>
            </a:r>
            <a:r>
              <a:rPr lang="pl-PL" altLang="pl-PL" sz="2600" b="1" dirty="0" err="1"/>
              <a:t>research</a:t>
            </a:r>
            <a:r>
              <a:rPr lang="pl-PL" altLang="pl-PL" sz="2600" b="1" dirty="0"/>
              <a:t> </a:t>
            </a:r>
            <a:r>
              <a:rPr lang="pl-PL" altLang="pl-PL" sz="2600" b="1" dirty="0" err="1"/>
              <a:t>questions</a:t>
            </a:r>
            <a:r>
              <a:rPr lang="pl-PL" altLang="pl-PL" sz="2600" b="1" dirty="0"/>
              <a:t> and </a:t>
            </a:r>
            <a:r>
              <a:rPr lang="pl-PL" altLang="pl-PL" sz="2600" b="1" dirty="0" err="1"/>
              <a:t>hypotheses</a:t>
            </a:r>
            <a:r>
              <a:rPr lang="pl-PL" altLang="pl-PL" sz="2600" b="1" dirty="0"/>
              <a:t> </a:t>
            </a:r>
            <a:endParaRPr lang="en-US" altLang="pl-PL" sz="2600" dirty="0"/>
          </a:p>
        </p:txBody>
      </p:sp>
      <p:sp>
        <p:nvSpPr>
          <p:cNvPr id="13" name="Rectangle 30"/>
          <p:cNvSpPr>
            <a:spLocks noChangeArrowheads="1"/>
          </p:cNvSpPr>
          <p:nvPr/>
        </p:nvSpPr>
        <p:spPr bwMode="auto">
          <a:xfrm>
            <a:off x="331067" y="1049763"/>
            <a:ext cx="8712967" cy="49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1001713"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4097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817688"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225675"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682875"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3140075"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597275"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4054475"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a:lnSpc>
                <a:spcPct val="90000"/>
              </a:lnSpc>
              <a:spcAft>
                <a:spcPct val="40000"/>
              </a:spcAft>
              <a:buClr>
                <a:srgbClr val="5F5F5F"/>
              </a:buClr>
              <a:buNone/>
            </a:pPr>
            <a:r>
              <a:rPr lang="en-US" altLang="pl-PL" sz="1600" b="1" dirty="0">
                <a:solidFill>
                  <a:srgbClr val="0066CC"/>
                </a:solidFill>
                <a:cs typeface="Arial" charset="0"/>
              </a:rPr>
              <a:t>RQ1: Are there statistically significant differences between Poland- and UK-based prosumers’ engagement in business process innovations? </a:t>
            </a:r>
          </a:p>
          <a:p>
            <a:pPr>
              <a:lnSpc>
                <a:spcPct val="90000"/>
              </a:lnSpc>
              <a:spcAft>
                <a:spcPct val="40000"/>
              </a:spcAft>
              <a:buClr>
                <a:srgbClr val="5F5F5F"/>
              </a:buClr>
              <a:buNone/>
            </a:pPr>
            <a:r>
              <a:rPr lang="en-US" altLang="pl-PL" sz="1600" dirty="0">
                <a:solidFill>
                  <a:srgbClr val="0066CC"/>
                </a:solidFill>
                <a:cs typeface="Arial" charset="0"/>
              </a:rPr>
              <a:t>To answer this question, the following hypothesis was developed: </a:t>
            </a:r>
          </a:p>
          <a:p>
            <a:pPr>
              <a:lnSpc>
                <a:spcPct val="90000"/>
              </a:lnSpc>
              <a:spcAft>
                <a:spcPct val="40000"/>
              </a:spcAft>
              <a:buClr>
                <a:srgbClr val="5F5F5F"/>
              </a:buClr>
              <a:buNone/>
            </a:pPr>
            <a:r>
              <a:rPr lang="en-US" altLang="pl-PL" sz="1600" dirty="0">
                <a:solidFill>
                  <a:srgbClr val="0066CC"/>
                </a:solidFill>
                <a:cs typeface="Arial" charset="0"/>
              </a:rPr>
              <a:t>H1: There are statistically significant differences between Poland- and UK-based prosumers’ engagement in business process innovations</a:t>
            </a:r>
          </a:p>
          <a:p>
            <a:pPr>
              <a:lnSpc>
                <a:spcPct val="90000"/>
              </a:lnSpc>
              <a:spcAft>
                <a:spcPct val="40000"/>
              </a:spcAft>
              <a:buClr>
                <a:srgbClr val="5F5F5F"/>
              </a:buClr>
              <a:buNone/>
            </a:pPr>
            <a:r>
              <a:rPr lang="en-US" altLang="pl-PL" sz="1600" b="1" dirty="0">
                <a:solidFill>
                  <a:srgbClr val="006600"/>
                </a:solidFill>
                <a:cs typeface="Arial" charset="0"/>
              </a:rPr>
              <a:t>RQ2: Are there statistically significant differences between Poland- and UK-based prosumers’ engagement which contribute to individual business process innovations? </a:t>
            </a:r>
          </a:p>
          <a:p>
            <a:pPr>
              <a:lnSpc>
                <a:spcPct val="90000"/>
              </a:lnSpc>
              <a:spcAft>
                <a:spcPct val="40000"/>
              </a:spcAft>
              <a:buClr>
                <a:srgbClr val="5F5F5F"/>
              </a:buClr>
              <a:buNone/>
            </a:pPr>
            <a:r>
              <a:rPr lang="en-US" altLang="pl-PL" sz="1600" dirty="0">
                <a:solidFill>
                  <a:srgbClr val="006600"/>
                </a:solidFill>
                <a:cs typeface="Arial" charset="0"/>
              </a:rPr>
              <a:t>To generate findings on this question, the following hypotheses were developed: </a:t>
            </a:r>
          </a:p>
          <a:p>
            <a:pPr>
              <a:lnSpc>
                <a:spcPct val="90000"/>
              </a:lnSpc>
              <a:spcAft>
                <a:spcPct val="40000"/>
              </a:spcAft>
              <a:buClr>
                <a:srgbClr val="5F5F5F"/>
              </a:buClr>
              <a:buNone/>
            </a:pPr>
            <a:r>
              <a:rPr lang="en-US" altLang="pl-PL" sz="1600" dirty="0">
                <a:solidFill>
                  <a:srgbClr val="006600"/>
                </a:solidFill>
                <a:cs typeface="Arial" charset="0"/>
              </a:rPr>
              <a:t>H2a: There are statistically significant differences between Poland- and UK-based prosumers’ engagement which contribute to BP2 innovations.</a:t>
            </a:r>
          </a:p>
          <a:p>
            <a:pPr>
              <a:lnSpc>
                <a:spcPct val="90000"/>
              </a:lnSpc>
              <a:spcAft>
                <a:spcPct val="40000"/>
              </a:spcAft>
              <a:buClr>
                <a:srgbClr val="5F5F5F"/>
              </a:buClr>
              <a:buNone/>
            </a:pPr>
            <a:r>
              <a:rPr lang="en-US" altLang="pl-PL" sz="1600" dirty="0">
                <a:solidFill>
                  <a:srgbClr val="006600"/>
                </a:solidFill>
                <a:cs typeface="Arial" charset="0"/>
              </a:rPr>
              <a:t>H2b: There are statistically significant differences between Poland- and UK-based prosumers’ engagement which contribute to BP3 innovations.</a:t>
            </a:r>
          </a:p>
          <a:p>
            <a:pPr>
              <a:lnSpc>
                <a:spcPct val="90000"/>
              </a:lnSpc>
              <a:spcAft>
                <a:spcPct val="40000"/>
              </a:spcAft>
              <a:buClr>
                <a:srgbClr val="5F5F5F"/>
              </a:buClr>
              <a:buNone/>
            </a:pPr>
            <a:r>
              <a:rPr lang="en-US" altLang="pl-PL" sz="1600" dirty="0">
                <a:solidFill>
                  <a:srgbClr val="006600"/>
                </a:solidFill>
                <a:cs typeface="Arial" charset="0"/>
              </a:rPr>
              <a:t>H2c: There are statistically significant differences between Poland- and UK-based prosumers’ engagement which contribute to BP4 innovations.</a:t>
            </a:r>
          </a:p>
          <a:p>
            <a:pPr>
              <a:lnSpc>
                <a:spcPct val="90000"/>
              </a:lnSpc>
              <a:spcAft>
                <a:spcPct val="40000"/>
              </a:spcAft>
              <a:buClr>
                <a:srgbClr val="5F5F5F"/>
              </a:buClr>
              <a:buNone/>
            </a:pPr>
            <a:r>
              <a:rPr lang="en-US" altLang="pl-PL" sz="1600" dirty="0">
                <a:solidFill>
                  <a:srgbClr val="006600"/>
                </a:solidFill>
                <a:cs typeface="Arial" charset="0"/>
              </a:rPr>
              <a:t>H2d: There are statistically significant differences between Poland- and UK-based prosumers’ engagement which contribute to BP5 innovations</a:t>
            </a:r>
          </a:p>
          <a:p>
            <a:pPr>
              <a:lnSpc>
                <a:spcPct val="90000"/>
              </a:lnSpc>
              <a:spcAft>
                <a:spcPct val="40000"/>
              </a:spcAft>
              <a:buClr>
                <a:srgbClr val="5F5F5F"/>
              </a:buClr>
              <a:buNone/>
            </a:pPr>
            <a:r>
              <a:rPr lang="en-US" altLang="pl-PL" sz="1600" dirty="0">
                <a:solidFill>
                  <a:srgbClr val="006600"/>
                </a:solidFill>
                <a:cs typeface="Arial" charset="0"/>
              </a:rPr>
              <a:t>.</a:t>
            </a:r>
          </a:p>
        </p:txBody>
      </p:sp>
      <p:pic>
        <p:nvPicPr>
          <p:cNvPr id="3" name="Nagrany dźwięk">
            <a:hlinkClick r:id="" action="ppaction://media"/>
            <a:extLst>
              <a:ext uri="{FF2B5EF4-FFF2-40B4-BE49-F238E27FC236}">
                <a16:creationId xmlns:a16="http://schemas.microsoft.com/office/drawing/2014/main" id="{31C49BFB-3DFE-46AC-BFFA-4268562090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96334" y="33663"/>
            <a:ext cx="609600" cy="609600"/>
          </a:xfrm>
          <a:prstGeom prst="rect">
            <a:avLst/>
          </a:prstGeom>
        </p:spPr>
      </p:pic>
    </p:spTree>
    <p:extLst>
      <p:ext uri="{BB962C8B-B14F-4D97-AF65-F5344CB8AC3E}">
        <p14:creationId xmlns:p14="http://schemas.microsoft.com/office/powerpoint/2010/main" val="524109342"/>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ymbol zastępczy numeru slajd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eaLnBrk="1" hangingPunct="1">
              <a:spcBef>
                <a:spcPct val="0"/>
              </a:spcBef>
              <a:buFontTx/>
              <a:buNone/>
            </a:pPr>
            <a:fld id="{7CF16087-0F50-4A79-B2A2-081F62D998ED}" type="slidenum">
              <a:rPr lang="pl-PL" altLang="pl-PL" sz="1200" smtClean="0">
                <a:solidFill>
                  <a:srgbClr val="898989"/>
                </a:solidFill>
                <a:cs typeface="Arial" charset="0"/>
              </a:rPr>
              <a:pPr eaLnBrk="1" hangingPunct="1">
                <a:spcBef>
                  <a:spcPct val="0"/>
                </a:spcBef>
                <a:buFontTx/>
                <a:buNone/>
              </a:pPr>
              <a:t>8</a:t>
            </a:fld>
            <a:endParaRPr lang="pl-PL" altLang="pl-PL" sz="1200">
              <a:solidFill>
                <a:srgbClr val="898989"/>
              </a:solidFill>
              <a:cs typeface="Arial" charset="0"/>
            </a:endParaRPr>
          </a:p>
        </p:txBody>
      </p:sp>
      <p:sp>
        <p:nvSpPr>
          <p:cNvPr id="14339" name="Tytuł 1"/>
          <p:cNvSpPr>
            <a:spLocks noGrp="1"/>
          </p:cNvSpPr>
          <p:nvPr>
            <p:ph type="title" idx="4294967295"/>
          </p:nvPr>
        </p:nvSpPr>
        <p:spPr>
          <a:xfrm>
            <a:off x="250825" y="44624"/>
            <a:ext cx="8785225" cy="1323380"/>
          </a:xfrm>
        </p:spPr>
        <p:txBody>
          <a:bodyPr/>
          <a:lstStyle/>
          <a:p>
            <a:pPr eaLnBrk="1" hangingPunct="1"/>
            <a:r>
              <a:rPr lang="en-US" altLang="pl-PL" sz="2600" b="1" dirty="0"/>
              <a:t>The conceptual framework of prosumers’ engagement in business processes</a:t>
            </a:r>
            <a:endParaRPr lang="en-US" altLang="pl-PL" sz="2600" dirty="0"/>
          </a:p>
        </p:txBody>
      </p:sp>
      <p:sp>
        <p:nvSpPr>
          <p:cNvPr id="199710" name="Rectangle 30"/>
          <p:cNvSpPr>
            <a:spLocks noChangeArrowheads="1"/>
          </p:cNvSpPr>
          <p:nvPr/>
        </p:nvSpPr>
        <p:spPr bwMode="auto">
          <a:xfrm>
            <a:off x="250825" y="1844824"/>
            <a:ext cx="8642350"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marL="0" lvl="0" indent="0">
              <a:buNone/>
            </a:pPr>
            <a:br>
              <a:rPr lang="pl-PL" sz="1600" b="1" i="1" dirty="0"/>
            </a:br>
            <a:r>
              <a:rPr lang="en-US" sz="1600" dirty="0"/>
              <a:t> </a:t>
            </a:r>
            <a:endParaRPr lang="pl-PL" sz="1600" dirty="0"/>
          </a:p>
          <a:p>
            <a:pPr marL="0" indent="0">
              <a:lnSpc>
                <a:spcPct val="90000"/>
              </a:lnSpc>
              <a:spcAft>
                <a:spcPct val="40000"/>
              </a:spcAft>
              <a:buClr>
                <a:srgbClr val="5F5F5F"/>
              </a:buClr>
              <a:buNone/>
            </a:pPr>
            <a:endParaRPr lang="en-US" altLang="pl-PL" sz="1600" dirty="0">
              <a:solidFill>
                <a:srgbClr val="0066CC"/>
              </a:solidFill>
              <a:cs typeface="Arial" charset="0"/>
            </a:endParaRPr>
          </a:p>
        </p:txBody>
      </p:sp>
      <p:graphicFrame>
        <p:nvGraphicFramePr>
          <p:cNvPr id="3" name="Tabela 2">
            <a:extLst>
              <a:ext uri="{FF2B5EF4-FFF2-40B4-BE49-F238E27FC236}">
                <a16:creationId xmlns:a16="http://schemas.microsoft.com/office/drawing/2014/main" id="{58272CFA-C2AC-4B20-969C-F11116A5125A}"/>
              </a:ext>
            </a:extLst>
          </p:cNvPr>
          <p:cNvGraphicFramePr>
            <a:graphicFrameLocks noGrp="1"/>
          </p:cNvGraphicFramePr>
          <p:nvPr>
            <p:extLst>
              <p:ext uri="{D42A27DB-BD31-4B8C-83A1-F6EECF244321}">
                <p14:modId xmlns:p14="http://schemas.microsoft.com/office/powerpoint/2010/main" val="171814914"/>
              </p:ext>
            </p:extLst>
          </p:nvPr>
        </p:nvGraphicFramePr>
        <p:xfrm>
          <a:off x="539552" y="1268760"/>
          <a:ext cx="8280920" cy="4690521"/>
        </p:xfrm>
        <a:graphic>
          <a:graphicData uri="http://schemas.openxmlformats.org/drawingml/2006/table">
            <a:tbl>
              <a:tblPr firstRow="1" firstCol="1" bandRow="1">
                <a:tableStyleId>{5C22544A-7EE6-4342-B048-85BDC9FD1C3A}</a:tableStyleId>
              </a:tblPr>
              <a:tblGrid>
                <a:gridCol w="1872208">
                  <a:extLst>
                    <a:ext uri="{9D8B030D-6E8A-4147-A177-3AD203B41FA5}">
                      <a16:colId xmlns:a16="http://schemas.microsoft.com/office/drawing/2014/main" val="376765077"/>
                    </a:ext>
                  </a:extLst>
                </a:gridCol>
                <a:gridCol w="5452429">
                  <a:extLst>
                    <a:ext uri="{9D8B030D-6E8A-4147-A177-3AD203B41FA5}">
                      <a16:colId xmlns:a16="http://schemas.microsoft.com/office/drawing/2014/main" val="2650331171"/>
                    </a:ext>
                  </a:extLst>
                </a:gridCol>
                <a:gridCol w="956283">
                  <a:extLst>
                    <a:ext uri="{9D8B030D-6E8A-4147-A177-3AD203B41FA5}">
                      <a16:colId xmlns:a16="http://schemas.microsoft.com/office/drawing/2014/main" val="784920871"/>
                    </a:ext>
                  </a:extLst>
                </a:gridCol>
              </a:tblGrid>
              <a:tr h="457592">
                <a:tc>
                  <a:txBody>
                    <a:bodyPr/>
                    <a:lstStyle/>
                    <a:p>
                      <a:pPr>
                        <a:spcAft>
                          <a:spcPts val="0"/>
                        </a:spcAft>
                      </a:pPr>
                      <a:r>
                        <a:rPr lang="en-US" sz="1600" kern="1000" dirty="0">
                          <a:effectLst/>
                        </a:rPr>
                        <a:t>Operational </a:t>
                      </a:r>
                    </a:p>
                    <a:p>
                      <a:pPr>
                        <a:spcAft>
                          <a:spcPts val="0"/>
                        </a:spcAft>
                      </a:pPr>
                      <a:r>
                        <a:rPr lang="en-US" sz="1600" kern="1000" dirty="0">
                          <a:effectLst/>
                        </a:rPr>
                        <a:t>business processes</a:t>
                      </a:r>
                      <a:endParaRPr lang="en-US" sz="1600" kern="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n-US" sz="1600" kern="1000">
                          <a:effectLst/>
                        </a:rPr>
                        <a:t>Types of prosumers engagement </a:t>
                      </a:r>
                      <a:endParaRPr lang="en-US" sz="1600" kern="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n-US" sz="1600" kern="1000">
                          <a:effectLst/>
                        </a:rPr>
                        <a:t>Code</a:t>
                      </a:r>
                      <a:endParaRPr lang="en-US" sz="1600" kern="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1871822"/>
                  </a:ext>
                </a:extLst>
              </a:tr>
              <a:tr h="1483708">
                <a:tc>
                  <a:txBody>
                    <a:bodyPr/>
                    <a:lstStyle/>
                    <a:p>
                      <a:pPr>
                        <a:spcAft>
                          <a:spcPts val="0"/>
                        </a:spcAft>
                      </a:pPr>
                      <a:r>
                        <a:rPr lang="en-US" sz="1600" kern="1000" dirty="0">
                          <a:effectLst/>
                        </a:rPr>
                        <a:t>BP2</a:t>
                      </a:r>
                    </a:p>
                    <a:p>
                      <a:pPr>
                        <a:spcAft>
                          <a:spcPts val="0"/>
                        </a:spcAft>
                      </a:pPr>
                      <a:r>
                        <a:rPr lang="en-US" sz="1600" kern="1000" dirty="0">
                          <a:effectLst/>
                        </a:rPr>
                        <a:t>Develop and manage </a:t>
                      </a:r>
                      <a:br>
                        <a:rPr lang="en-US" sz="1600" kern="1000" dirty="0">
                          <a:effectLst/>
                        </a:rPr>
                      </a:br>
                      <a:r>
                        <a:rPr lang="en-US" sz="1600" kern="1000" dirty="0">
                          <a:effectLst/>
                        </a:rPr>
                        <a:t>products </a:t>
                      </a:r>
                      <a:endParaRPr lang="en-US" sz="1600" kern="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spcAft>
                          <a:spcPts val="0"/>
                        </a:spcAft>
                        <a:buFont typeface="Symbol" panose="05050102010706020507" pitchFamily="18" charset="2"/>
                        <a:buChar char=""/>
                      </a:pPr>
                      <a:r>
                        <a:rPr lang="en-US" sz="1600" kern="1000" dirty="0">
                          <a:effectLst/>
                        </a:rPr>
                        <a:t>designing new products</a:t>
                      </a:r>
                    </a:p>
                    <a:p>
                      <a:pPr marL="342900" lvl="0" indent="-342900">
                        <a:spcAft>
                          <a:spcPts val="0"/>
                        </a:spcAft>
                        <a:buFont typeface="Symbol" panose="05050102010706020507" pitchFamily="18" charset="2"/>
                        <a:buChar char=""/>
                      </a:pPr>
                      <a:r>
                        <a:rPr lang="en-US" sz="1600" kern="1000" dirty="0">
                          <a:effectLst/>
                        </a:rPr>
                        <a:t>designing new functionalities of products</a:t>
                      </a:r>
                    </a:p>
                    <a:p>
                      <a:pPr marL="342900" lvl="0" indent="-342900">
                        <a:spcAft>
                          <a:spcPts val="0"/>
                        </a:spcAft>
                        <a:buFont typeface="Symbol" panose="05050102010706020507" pitchFamily="18" charset="2"/>
                        <a:buChar char=""/>
                      </a:pPr>
                      <a:r>
                        <a:rPr lang="en-US" sz="1600" kern="1000" dirty="0">
                          <a:effectLst/>
                        </a:rPr>
                        <a:t>improving materials from which products were made</a:t>
                      </a:r>
                    </a:p>
                    <a:p>
                      <a:pPr marL="342900" lvl="0" indent="-342900">
                        <a:spcAft>
                          <a:spcPts val="0"/>
                        </a:spcAft>
                        <a:buFont typeface="Symbol" panose="05050102010706020507" pitchFamily="18" charset="2"/>
                        <a:buChar char=""/>
                      </a:pPr>
                      <a:r>
                        <a:rPr lang="en-US" sz="1600" kern="1000" dirty="0">
                          <a:effectLst/>
                        </a:rPr>
                        <a:t>designing package or graphic elements of the product</a:t>
                      </a:r>
                    </a:p>
                    <a:p>
                      <a:pPr marL="342900" lvl="0" indent="-342900">
                        <a:spcAft>
                          <a:spcPts val="0"/>
                        </a:spcAft>
                        <a:buFont typeface="Symbol" panose="05050102010706020507" pitchFamily="18" charset="2"/>
                        <a:buChar char=""/>
                      </a:pPr>
                      <a:r>
                        <a:rPr lang="en-US" sz="1600" kern="1000" dirty="0">
                          <a:effectLst/>
                        </a:rPr>
                        <a:t>improving reliability and durability of products</a:t>
                      </a:r>
                    </a:p>
                    <a:p>
                      <a:pPr marL="342900" lvl="0" indent="-342900">
                        <a:spcAft>
                          <a:spcPts val="0"/>
                        </a:spcAft>
                        <a:buFont typeface="Symbol" panose="05050102010706020507" pitchFamily="18" charset="2"/>
                        <a:buChar char=""/>
                      </a:pPr>
                      <a:r>
                        <a:rPr lang="en-US" sz="1600" kern="1000" dirty="0">
                          <a:effectLst/>
                        </a:rPr>
                        <a:t>improving ease and intuitiveness of product usage</a:t>
                      </a:r>
                    </a:p>
                    <a:p>
                      <a:pPr marL="342900" lvl="0" indent="-342900">
                        <a:spcAft>
                          <a:spcPts val="0"/>
                        </a:spcAft>
                        <a:buFont typeface="Symbol" panose="05050102010706020507" pitchFamily="18" charset="2"/>
                        <a:buChar char=""/>
                      </a:pPr>
                      <a:r>
                        <a:rPr lang="en-US" sz="1600" kern="1000" dirty="0">
                          <a:effectLst/>
                        </a:rPr>
                        <a:t>improving effectiveness and efficiency of usage</a:t>
                      </a:r>
                      <a:endParaRPr lang="en-US" sz="1600" kern="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spcAft>
                          <a:spcPts val="0"/>
                        </a:spcAft>
                        <a:buFont typeface="Symbol" panose="05050102010706020507" pitchFamily="18" charset="2"/>
                        <a:buChar char=""/>
                      </a:pPr>
                      <a:r>
                        <a:rPr lang="en-US" sz="1600" kern="1000">
                          <a:effectLst/>
                        </a:rPr>
                        <a:t>e1</a:t>
                      </a:r>
                    </a:p>
                    <a:p>
                      <a:pPr marL="342900" lvl="0" indent="-342900">
                        <a:spcAft>
                          <a:spcPts val="0"/>
                        </a:spcAft>
                        <a:buFont typeface="Symbol" panose="05050102010706020507" pitchFamily="18" charset="2"/>
                        <a:buChar char=""/>
                      </a:pPr>
                      <a:r>
                        <a:rPr lang="en-US" sz="1600" kern="1000">
                          <a:effectLst/>
                        </a:rPr>
                        <a:t>e2</a:t>
                      </a:r>
                    </a:p>
                    <a:p>
                      <a:pPr marL="342900" lvl="0" indent="-342900">
                        <a:spcAft>
                          <a:spcPts val="0"/>
                        </a:spcAft>
                        <a:buFont typeface="Symbol" panose="05050102010706020507" pitchFamily="18" charset="2"/>
                        <a:buChar char=""/>
                      </a:pPr>
                      <a:r>
                        <a:rPr lang="en-US" sz="1600" kern="1000">
                          <a:effectLst/>
                        </a:rPr>
                        <a:t>e3</a:t>
                      </a:r>
                    </a:p>
                    <a:p>
                      <a:pPr marL="342900" lvl="0" indent="-342900">
                        <a:spcAft>
                          <a:spcPts val="0"/>
                        </a:spcAft>
                        <a:buFont typeface="Symbol" panose="05050102010706020507" pitchFamily="18" charset="2"/>
                        <a:buChar char=""/>
                      </a:pPr>
                      <a:r>
                        <a:rPr lang="en-US" sz="1600" kern="1000">
                          <a:effectLst/>
                        </a:rPr>
                        <a:t>e4</a:t>
                      </a:r>
                    </a:p>
                    <a:p>
                      <a:pPr marL="342900" lvl="0" indent="-342900">
                        <a:spcAft>
                          <a:spcPts val="0"/>
                        </a:spcAft>
                        <a:buFont typeface="Symbol" panose="05050102010706020507" pitchFamily="18" charset="2"/>
                        <a:buChar char=""/>
                      </a:pPr>
                      <a:r>
                        <a:rPr lang="en-US" sz="1600" kern="1000">
                          <a:effectLst/>
                        </a:rPr>
                        <a:t>e5</a:t>
                      </a:r>
                    </a:p>
                    <a:p>
                      <a:pPr marL="342900" lvl="0" indent="-342900">
                        <a:spcAft>
                          <a:spcPts val="0"/>
                        </a:spcAft>
                        <a:buFont typeface="Symbol" panose="05050102010706020507" pitchFamily="18" charset="2"/>
                        <a:buChar char=""/>
                      </a:pPr>
                      <a:r>
                        <a:rPr lang="en-US" sz="1600" kern="1000">
                          <a:effectLst/>
                        </a:rPr>
                        <a:t>e6</a:t>
                      </a:r>
                    </a:p>
                    <a:p>
                      <a:pPr marL="342900" lvl="0" indent="-342900">
                        <a:spcAft>
                          <a:spcPts val="0"/>
                        </a:spcAft>
                        <a:buFont typeface="Symbol" panose="05050102010706020507" pitchFamily="18" charset="2"/>
                        <a:buChar char=""/>
                      </a:pPr>
                      <a:r>
                        <a:rPr lang="en-US" sz="1600" kern="1000">
                          <a:effectLst/>
                        </a:rPr>
                        <a:t>e7</a:t>
                      </a:r>
                      <a:endParaRPr lang="en-US" sz="1600" kern="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73184427"/>
                  </a:ext>
                </a:extLst>
              </a:tr>
              <a:tr h="831987">
                <a:tc>
                  <a:txBody>
                    <a:bodyPr/>
                    <a:lstStyle/>
                    <a:p>
                      <a:pPr>
                        <a:spcAft>
                          <a:spcPts val="0"/>
                        </a:spcAft>
                      </a:pPr>
                      <a:r>
                        <a:rPr lang="en-US" sz="1600" kern="1000">
                          <a:effectLst/>
                        </a:rPr>
                        <a:t>BP3</a:t>
                      </a:r>
                    </a:p>
                    <a:p>
                      <a:pPr>
                        <a:spcAft>
                          <a:spcPts val="0"/>
                        </a:spcAft>
                      </a:pPr>
                      <a:r>
                        <a:rPr lang="en-US" sz="1600" kern="1000">
                          <a:effectLst/>
                        </a:rPr>
                        <a:t>Market and sell products </a:t>
                      </a:r>
                      <a:endParaRPr lang="en-US" sz="1600" kern="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spcAft>
                          <a:spcPts val="0"/>
                        </a:spcAft>
                        <a:buFont typeface="Symbol" panose="05050102010706020507" pitchFamily="18" charset="2"/>
                        <a:buChar char=""/>
                      </a:pPr>
                      <a:r>
                        <a:rPr lang="en-US" sz="1600" kern="1000" dirty="0">
                          <a:effectLst/>
                        </a:rPr>
                        <a:t>designing advertising campaigns</a:t>
                      </a:r>
                    </a:p>
                    <a:p>
                      <a:pPr marL="342900" lvl="0" indent="-342900">
                        <a:spcAft>
                          <a:spcPts val="0"/>
                        </a:spcAft>
                        <a:buFont typeface="Symbol" panose="05050102010706020507" pitchFamily="18" charset="2"/>
                        <a:buChar char=""/>
                      </a:pPr>
                      <a:r>
                        <a:rPr lang="en-US" sz="1600" kern="1000" dirty="0">
                          <a:effectLst/>
                        </a:rPr>
                        <a:t>creating product pricing strategy</a:t>
                      </a:r>
                    </a:p>
                    <a:p>
                      <a:pPr marL="342900" lvl="0" indent="-342900">
                        <a:spcAft>
                          <a:spcPts val="0"/>
                        </a:spcAft>
                        <a:buFont typeface="Symbol" panose="05050102010706020507" pitchFamily="18" charset="2"/>
                        <a:buChar char=""/>
                      </a:pPr>
                      <a:r>
                        <a:rPr lang="en-US" sz="1600" kern="1000" dirty="0">
                          <a:effectLst/>
                        </a:rPr>
                        <a:t>creating product loans strategy</a:t>
                      </a:r>
                      <a:endParaRPr lang="en-US" sz="1600" kern="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spcAft>
                          <a:spcPts val="0"/>
                        </a:spcAft>
                        <a:buFont typeface="Symbol" panose="05050102010706020507" pitchFamily="18" charset="2"/>
                        <a:buChar char=""/>
                      </a:pPr>
                      <a:r>
                        <a:rPr lang="en-US" sz="1600" kern="1000">
                          <a:effectLst/>
                        </a:rPr>
                        <a:t>e8</a:t>
                      </a:r>
                    </a:p>
                    <a:p>
                      <a:pPr marL="342900" lvl="0" indent="-342900">
                        <a:spcAft>
                          <a:spcPts val="0"/>
                        </a:spcAft>
                        <a:buFont typeface="Symbol" panose="05050102010706020507" pitchFamily="18" charset="2"/>
                        <a:buChar char=""/>
                      </a:pPr>
                      <a:r>
                        <a:rPr lang="en-US" sz="1600" kern="1000">
                          <a:effectLst/>
                        </a:rPr>
                        <a:t>e9</a:t>
                      </a:r>
                    </a:p>
                    <a:p>
                      <a:pPr marL="342900" lvl="0" indent="-342900">
                        <a:spcAft>
                          <a:spcPts val="0"/>
                        </a:spcAft>
                        <a:buFont typeface="Symbol" panose="05050102010706020507" pitchFamily="18" charset="2"/>
                        <a:buChar char=""/>
                      </a:pPr>
                      <a:r>
                        <a:rPr lang="en-US" sz="1600" kern="1000">
                          <a:effectLst/>
                        </a:rPr>
                        <a:t>e10</a:t>
                      </a:r>
                      <a:endParaRPr lang="en-US" sz="1600" kern="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30343132"/>
                  </a:ext>
                </a:extLst>
              </a:tr>
              <a:tr h="831987">
                <a:tc>
                  <a:txBody>
                    <a:bodyPr/>
                    <a:lstStyle/>
                    <a:p>
                      <a:pPr>
                        <a:spcAft>
                          <a:spcPts val="0"/>
                        </a:spcAft>
                      </a:pPr>
                      <a:r>
                        <a:rPr lang="en-US" sz="1600" kern="1000">
                          <a:effectLst/>
                        </a:rPr>
                        <a:t>BP4</a:t>
                      </a:r>
                    </a:p>
                    <a:p>
                      <a:pPr>
                        <a:spcAft>
                          <a:spcPts val="0"/>
                        </a:spcAft>
                      </a:pPr>
                      <a:r>
                        <a:rPr lang="en-US" sz="1600" kern="1000">
                          <a:effectLst/>
                        </a:rPr>
                        <a:t>Deliver products </a:t>
                      </a:r>
                      <a:endParaRPr lang="en-US" sz="1600" kern="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spcAft>
                          <a:spcPts val="0"/>
                        </a:spcAft>
                        <a:buFont typeface="Symbol" panose="05050102010706020507" pitchFamily="18" charset="2"/>
                        <a:buChar char=""/>
                      </a:pPr>
                      <a:r>
                        <a:rPr lang="en-US" sz="1600" kern="1000">
                          <a:effectLst/>
                        </a:rPr>
                        <a:t>establishing new channels of sale </a:t>
                      </a:r>
                    </a:p>
                    <a:p>
                      <a:pPr marL="342900" lvl="0" indent="-342900">
                        <a:spcAft>
                          <a:spcPts val="0"/>
                        </a:spcAft>
                        <a:buFont typeface="Symbol" panose="05050102010706020507" pitchFamily="18" charset="2"/>
                        <a:buChar char=""/>
                      </a:pPr>
                      <a:r>
                        <a:rPr lang="en-US" sz="1600" kern="1000">
                          <a:effectLst/>
                        </a:rPr>
                        <a:t>improving ordering process</a:t>
                      </a:r>
                      <a:endParaRPr lang="en-US" sz="1600" kern="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spcAft>
                          <a:spcPts val="0"/>
                        </a:spcAft>
                        <a:buFont typeface="Symbol" panose="05050102010706020507" pitchFamily="18" charset="2"/>
                        <a:buChar char=""/>
                      </a:pPr>
                      <a:r>
                        <a:rPr lang="en-US" sz="1600" kern="1000">
                          <a:effectLst/>
                        </a:rPr>
                        <a:t>e11</a:t>
                      </a:r>
                    </a:p>
                    <a:p>
                      <a:pPr marL="342900" lvl="0" indent="-342900">
                        <a:spcAft>
                          <a:spcPts val="0"/>
                        </a:spcAft>
                        <a:buFont typeface="Symbol" panose="05050102010706020507" pitchFamily="18" charset="2"/>
                        <a:buChar char=""/>
                      </a:pPr>
                      <a:r>
                        <a:rPr lang="en-US" sz="1600" kern="1000">
                          <a:effectLst/>
                        </a:rPr>
                        <a:t>e12</a:t>
                      </a:r>
                      <a:endParaRPr lang="en-US" sz="1600" kern="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09074654"/>
                  </a:ext>
                </a:extLst>
              </a:tr>
              <a:tr h="831987">
                <a:tc>
                  <a:txBody>
                    <a:bodyPr/>
                    <a:lstStyle/>
                    <a:p>
                      <a:pPr>
                        <a:spcAft>
                          <a:spcPts val="0"/>
                        </a:spcAft>
                      </a:pPr>
                      <a:r>
                        <a:rPr lang="en-US" sz="1600" kern="1000" dirty="0">
                          <a:effectLst/>
                        </a:rPr>
                        <a:t>BP5</a:t>
                      </a:r>
                    </a:p>
                    <a:p>
                      <a:pPr>
                        <a:spcAft>
                          <a:spcPts val="0"/>
                        </a:spcAft>
                      </a:pPr>
                      <a:r>
                        <a:rPr lang="en-US" sz="1600" kern="1000" dirty="0">
                          <a:effectLst/>
                        </a:rPr>
                        <a:t>Manage customer service</a:t>
                      </a:r>
                      <a:endParaRPr lang="en-US" sz="1600" kern="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spcAft>
                          <a:spcPts val="0"/>
                        </a:spcAft>
                        <a:buFont typeface="Symbol" panose="05050102010706020507" pitchFamily="18" charset="2"/>
                        <a:buChar char=""/>
                      </a:pPr>
                      <a:r>
                        <a:rPr lang="en-US" sz="1600" kern="1000">
                          <a:effectLst/>
                        </a:rPr>
                        <a:t>improving handling complaints and warranty services</a:t>
                      </a:r>
                    </a:p>
                    <a:p>
                      <a:pPr marL="342900" lvl="0" indent="-342900">
                        <a:spcAft>
                          <a:spcPts val="0"/>
                        </a:spcAft>
                        <a:buFont typeface="Symbol" panose="05050102010706020507" pitchFamily="18" charset="2"/>
                        <a:buChar char=""/>
                      </a:pPr>
                      <a:r>
                        <a:rPr lang="en-US" sz="1600" kern="1000">
                          <a:effectLst/>
                        </a:rPr>
                        <a:t>improving consumer service</a:t>
                      </a:r>
                      <a:endParaRPr lang="en-US" sz="1600" kern="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spcAft>
                          <a:spcPts val="0"/>
                        </a:spcAft>
                        <a:buFont typeface="Symbol" panose="05050102010706020507" pitchFamily="18" charset="2"/>
                        <a:buChar char=""/>
                      </a:pPr>
                      <a:r>
                        <a:rPr lang="en-US" sz="1600" kern="1000" dirty="0">
                          <a:effectLst/>
                        </a:rPr>
                        <a:t>e13</a:t>
                      </a:r>
                    </a:p>
                    <a:p>
                      <a:pPr marL="342900" lvl="0" indent="-342900">
                        <a:spcAft>
                          <a:spcPts val="0"/>
                        </a:spcAft>
                        <a:buFont typeface="Symbol" panose="05050102010706020507" pitchFamily="18" charset="2"/>
                        <a:buChar char=""/>
                      </a:pPr>
                      <a:r>
                        <a:rPr lang="en-US" sz="1600" kern="1000" dirty="0">
                          <a:effectLst/>
                        </a:rPr>
                        <a:t>e14</a:t>
                      </a:r>
                      <a:endParaRPr lang="en-US" sz="1600" kern="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5790215"/>
                  </a:ext>
                </a:extLst>
              </a:tr>
            </a:tbl>
          </a:graphicData>
        </a:graphic>
      </p:graphicFrame>
      <p:pic>
        <p:nvPicPr>
          <p:cNvPr id="4" name="Nagrany dźwięk">
            <a:hlinkClick r:id="" action="ppaction://media"/>
            <a:extLst>
              <a:ext uri="{FF2B5EF4-FFF2-40B4-BE49-F238E27FC236}">
                <a16:creationId xmlns:a16="http://schemas.microsoft.com/office/drawing/2014/main" id="{66DC0D43-E0CE-4C00-9C75-AA042B5115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22134" y="217111"/>
            <a:ext cx="609600" cy="609600"/>
          </a:xfrm>
          <a:prstGeom prst="rect">
            <a:avLst/>
          </a:prstGeom>
        </p:spPr>
      </p:pic>
    </p:spTree>
    <p:extLst>
      <p:ext uri="{BB962C8B-B14F-4D97-AF65-F5344CB8AC3E}">
        <p14:creationId xmlns:p14="http://schemas.microsoft.com/office/powerpoint/2010/main" val="1510667713"/>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numeru slajd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eaLnBrk="1" hangingPunct="1">
              <a:spcBef>
                <a:spcPct val="0"/>
              </a:spcBef>
              <a:buFontTx/>
              <a:buNone/>
            </a:pPr>
            <a:fld id="{357546D9-DB0A-4AF5-BD16-558E645E3114}" type="slidenum">
              <a:rPr lang="pl-PL" altLang="pl-PL" sz="1200" smtClean="0">
                <a:solidFill>
                  <a:srgbClr val="898989"/>
                </a:solidFill>
                <a:cs typeface="Arial" charset="0"/>
              </a:rPr>
              <a:pPr eaLnBrk="1" hangingPunct="1">
                <a:spcBef>
                  <a:spcPct val="0"/>
                </a:spcBef>
                <a:buFontTx/>
                <a:buNone/>
              </a:pPr>
              <a:t>9</a:t>
            </a:fld>
            <a:endParaRPr lang="pl-PL" altLang="pl-PL" sz="1200">
              <a:solidFill>
                <a:srgbClr val="898989"/>
              </a:solidFill>
              <a:cs typeface="Arial" charset="0"/>
            </a:endParaRPr>
          </a:p>
        </p:txBody>
      </p:sp>
      <p:sp>
        <p:nvSpPr>
          <p:cNvPr id="15363" name="Tytuł 1"/>
          <p:cNvSpPr>
            <a:spLocks noGrp="1"/>
          </p:cNvSpPr>
          <p:nvPr>
            <p:ph type="title" idx="4294967295"/>
          </p:nvPr>
        </p:nvSpPr>
        <p:spPr>
          <a:xfrm>
            <a:off x="250825" y="0"/>
            <a:ext cx="8785225" cy="1143000"/>
          </a:xfrm>
        </p:spPr>
        <p:txBody>
          <a:bodyPr/>
          <a:lstStyle/>
          <a:p>
            <a:pPr eaLnBrk="1" hangingPunct="1"/>
            <a:r>
              <a:rPr lang="pl-PL" altLang="pl-PL" sz="3200" b="1" dirty="0"/>
              <a:t>… </a:t>
            </a:r>
            <a:r>
              <a:rPr lang="en-US" altLang="pl-PL" sz="3200" b="1" dirty="0"/>
              <a:t>research methodology</a:t>
            </a:r>
            <a:endParaRPr lang="en-US" altLang="pl-PL" sz="3200" dirty="0"/>
          </a:p>
        </p:txBody>
      </p:sp>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320" y="60213"/>
            <a:ext cx="1547936" cy="14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710" name="Rectangle 30"/>
          <p:cNvSpPr>
            <a:spLocks noChangeArrowheads="1"/>
          </p:cNvSpPr>
          <p:nvPr/>
        </p:nvSpPr>
        <p:spPr bwMode="auto">
          <a:xfrm>
            <a:off x="323850" y="1700808"/>
            <a:ext cx="8676406"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spcBef>
                <a:spcPct val="20000"/>
              </a:spcBef>
              <a:buFont typeface="Wingdings" pitchFamily="2" charset="2"/>
              <a:buChar char="§"/>
              <a:defRPr sz="2800">
                <a:solidFill>
                  <a:srgbClr val="002060"/>
                </a:solidFill>
                <a:latin typeface="Verdana" pitchFamily="34" charset="0"/>
              </a:defRPr>
            </a:lvl1pPr>
            <a:lvl2pPr marL="742950" indent="-285750" eaLnBrk="0" hangingPunct="0">
              <a:spcBef>
                <a:spcPct val="20000"/>
              </a:spcBef>
              <a:buFont typeface="Wingdings" pitchFamily="2" charset="2"/>
              <a:buChar char="§"/>
              <a:defRPr sz="2800">
                <a:solidFill>
                  <a:srgbClr val="002060"/>
                </a:solidFill>
                <a:latin typeface="Verdana" pitchFamily="34" charset="0"/>
              </a:defRPr>
            </a:lvl2pPr>
            <a:lvl3pPr marL="1143000" indent="-228600" eaLnBrk="0" hangingPunct="0">
              <a:spcBef>
                <a:spcPct val="20000"/>
              </a:spcBef>
              <a:buFont typeface="Wingdings" pitchFamily="2" charset="2"/>
              <a:buChar char="§"/>
              <a:defRPr sz="2600">
                <a:solidFill>
                  <a:srgbClr val="002060"/>
                </a:solidFill>
                <a:latin typeface="Verdana" pitchFamily="34" charset="0"/>
              </a:defRPr>
            </a:lvl3pPr>
            <a:lvl4pPr marL="1600200" indent="-228600" eaLnBrk="0" hangingPunct="0">
              <a:spcBef>
                <a:spcPct val="20000"/>
              </a:spcBef>
              <a:buFont typeface="Wingdings" pitchFamily="2" charset="2"/>
              <a:buChar char="§"/>
              <a:defRPr sz="2400">
                <a:solidFill>
                  <a:srgbClr val="002060"/>
                </a:solidFill>
                <a:latin typeface="Verdana" pitchFamily="34" charset="0"/>
              </a:defRPr>
            </a:lvl4pPr>
            <a:lvl5pPr marL="2057400" indent="-228600" eaLnBrk="0" hangingPunct="0">
              <a:spcBef>
                <a:spcPct val="20000"/>
              </a:spcBef>
              <a:buFont typeface="Wingdings" pitchFamily="2" charset="2"/>
              <a:buChar char="§"/>
              <a:defRPr sz="2200">
                <a:solidFill>
                  <a:srgbClr val="002060"/>
                </a:solidFill>
                <a:latin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defRPr>
            </a:lvl9pPr>
          </a:lstStyle>
          <a:p>
            <a:pPr>
              <a:lnSpc>
                <a:spcPct val="90000"/>
              </a:lnSpc>
              <a:spcAft>
                <a:spcPct val="40000"/>
              </a:spcAft>
              <a:buClr>
                <a:srgbClr val="5F5F5F"/>
              </a:buClr>
              <a:buFont typeface="Wingdings" pitchFamily="2" charset="2"/>
              <a:buChar char="n"/>
              <a:defRPr/>
            </a:pPr>
            <a:r>
              <a:rPr lang="pl-PL" altLang="pl-PL" sz="2400" dirty="0">
                <a:solidFill>
                  <a:srgbClr val="4D4D4D"/>
                </a:solidFill>
              </a:rPr>
              <a:t>S</a:t>
            </a:r>
            <a:r>
              <a:rPr lang="en-US" altLang="pl-PL" sz="2400" dirty="0" err="1">
                <a:solidFill>
                  <a:srgbClr val="4D4D4D"/>
                </a:solidFill>
              </a:rPr>
              <a:t>tatistical</a:t>
            </a:r>
            <a:r>
              <a:rPr lang="en-US" altLang="pl-PL" sz="2400" dirty="0">
                <a:solidFill>
                  <a:srgbClr val="4D4D4D"/>
                </a:solidFill>
              </a:rPr>
              <a:t> analysis</a:t>
            </a:r>
            <a:r>
              <a:rPr lang="pl-PL" altLang="pl-PL" sz="2400" dirty="0">
                <a:solidFill>
                  <a:srgbClr val="4D4D4D"/>
                </a:solidFill>
              </a:rPr>
              <a:t> i</a:t>
            </a:r>
            <a:r>
              <a:rPr lang="en-US" altLang="pl-PL" sz="2400" dirty="0">
                <a:solidFill>
                  <a:srgbClr val="4D4D4D"/>
                </a:solidFill>
              </a:rPr>
              <a:t>n order to </a:t>
            </a:r>
            <a:r>
              <a:rPr lang="en-US" altLang="pl-PL" sz="2400" dirty="0" err="1">
                <a:solidFill>
                  <a:srgbClr val="4D4D4D"/>
                </a:solidFill>
              </a:rPr>
              <a:t>conf</a:t>
            </a:r>
            <a:r>
              <a:rPr lang="pl-PL" altLang="pl-PL" sz="2400" dirty="0">
                <a:solidFill>
                  <a:srgbClr val="4D4D4D"/>
                </a:solidFill>
              </a:rPr>
              <a:t>i</a:t>
            </a:r>
            <a:r>
              <a:rPr lang="en-US" altLang="pl-PL" sz="2400" dirty="0" err="1">
                <a:solidFill>
                  <a:srgbClr val="4D4D4D"/>
                </a:solidFill>
              </a:rPr>
              <a:t>rm</a:t>
            </a:r>
            <a:r>
              <a:rPr lang="en-US" altLang="pl-PL" sz="2400" dirty="0">
                <a:solidFill>
                  <a:srgbClr val="4D4D4D"/>
                </a:solidFill>
              </a:rPr>
              <a:t> the research hypotheses</a:t>
            </a:r>
            <a:r>
              <a:rPr lang="pl-PL" altLang="pl-PL" sz="2400" dirty="0">
                <a:solidFill>
                  <a:srgbClr val="4D4D4D"/>
                </a:solidFill>
              </a:rPr>
              <a:t> </a:t>
            </a:r>
          </a:p>
          <a:p>
            <a:pPr>
              <a:lnSpc>
                <a:spcPct val="90000"/>
              </a:lnSpc>
              <a:spcAft>
                <a:spcPct val="40000"/>
              </a:spcAft>
              <a:buClr>
                <a:srgbClr val="5F5F5F"/>
              </a:buClr>
              <a:buFont typeface="Arial" panose="020B0604020202020204" pitchFamily="34" charset="0"/>
              <a:buChar char="•"/>
              <a:defRPr/>
            </a:pPr>
            <a:r>
              <a:rPr lang="pl-PL" altLang="pl-PL" sz="1800" dirty="0" err="1">
                <a:solidFill>
                  <a:srgbClr val="0066CC"/>
                </a:solidFill>
              </a:rPr>
              <a:t>descriptive</a:t>
            </a:r>
            <a:r>
              <a:rPr lang="pl-PL" altLang="pl-PL" sz="1800" dirty="0">
                <a:solidFill>
                  <a:srgbClr val="0066CC"/>
                </a:solidFill>
              </a:rPr>
              <a:t> </a:t>
            </a:r>
            <a:r>
              <a:rPr lang="pl-PL" altLang="pl-PL" sz="1800" dirty="0" err="1">
                <a:solidFill>
                  <a:srgbClr val="0066CC"/>
                </a:solidFill>
              </a:rPr>
              <a:t>statistics</a:t>
            </a:r>
            <a:r>
              <a:rPr lang="en-US" altLang="pl-PL" sz="1800" dirty="0">
                <a:solidFill>
                  <a:srgbClr val="0066CC"/>
                </a:solidFill>
              </a:rPr>
              <a:t>: mean, median, mode, </a:t>
            </a:r>
            <a:r>
              <a:rPr lang="pl-PL" altLang="pl-PL" sz="1800" dirty="0">
                <a:solidFill>
                  <a:srgbClr val="0066CC"/>
                </a:solidFill>
              </a:rPr>
              <a:t>and </a:t>
            </a:r>
            <a:r>
              <a:rPr lang="en-US" altLang="pl-PL" sz="1800" dirty="0">
                <a:solidFill>
                  <a:srgbClr val="0066CC"/>
                </a:solidFill>
              </a:rPr>
              <a:t>standard deviation </a:t>
            </a:r>
            <a:r>
              <a:rPr lang="en-US" altLang="pl-PL" sz="1800" dirty="0">
                <a:solidFill>
                  <a:srgbClr val="4D4D4D"/>
                </a:solidFill>
              </a:rPr>
              <a:t>were employed to assess the ways in which prosumers share knowledge with enterprises and public organizations</a:t>
            </a:r>
            <a:endParaRPr lang="pl-PL" altLang="pl-PL" sz="1800" dirty="0">
              <a:solidFill>
                <a:srgbClr val="4D4D4D"/>
              </a:solidFill>
            </a:endParaRPr>
          </a:p>
          <a:p>
            <a:pPr>
              <a:lnSpc>
                <a:spcPct val="90000"/>
              </a:lnSpc>
              <a:spcAft>
                <a:spcPct val="40000"/>
              </a:spcAft>
              <a:buClr>
                <a:srgbClr val="5F5F5F"/>
              </a:buClr>
              <a:buFont typeface="Arial" panose="020B0604020202020204" pitchFamily="34" charset="0"/>
              <a:buChar char="•"/>
              <a:defRPr/>
            </a:pPr>
            <a:r>
              <a:rPr lang="en-US" altLang="pl-PL" sz="1800" dirty="0">
                <a:solidFill>
                  <a:srgbClr val="0066CC"/>
                </a:solidFill>
              </a:rPr>
              <a:t>non-parametric statistical tests Mann-Whitney U-Test</a:t>
            </a:r>
            <a:r>
              <a:rPr lang="en-US" altLang="pl-PL" sz="1800" dirty="0">
                <a:solidFill>
                  <a:srgbClr val="4D4D4D"/>
                </a:solidFill>
              </a:rPr>
              <a:t> w</a:t>
            </a:r>
            <a:r>
              <a:rPr lang="pl-PL" altLang="pl-PL" sz="1800" dirty="0">
                <a:solidFill>
                  <a:srgbClr val="4D4D4D"/>
                </a:solidFill>
              </a:rPr>
              <a:t>as</a:t>
            </a:r>
            <a:r>
              <a:rPr lang="en-US" altLang="pl-PL" sz="1800" dirty="0">
                <a:solidFill>
                  <a:srgbClr val="4D4D4D"/>
                </a:solidFill>
              </a:rPr>
              <a:t> used to determine whether the hypotheses were supported by our empirical data</a:t>
            </a:r>
          </a:p>
        </p:txBody>
      </p:sp>
      <p:pic>
        <p:nvPicPr>
          <p:cNvPr id="3" name="Nagrany dźwięk">
            <a:hlinkClick r:id="" action="ppaction://media"/>
            <a:extLst>
              <a:ext uri="{FF2B5EF4-FFF2-40B4-BE49-F238E27FC236}">
                <a16:creationId xmlns:a16="http://schemas.microsoft.com/office/drawing/2014/main" id="{37C1FFC5-E725-40BE-98E1-7B8ECADD62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22113"/>
            <a:ext cx="609600" cy="609600"/>
          </a:xfrm>
          <a:prstGeom prst="rect">
            <a:avLst/>
          </a:prstGeom>
        </p:spPr>
      </p:pic>
    </p:spTree>
    <p:extLst>
      <p:ext uri="{BB962C8B-B14F-4D97-AF65-F5344CB8AC3E}">
        <p14:creationId xmlns:p14="http://schemas.microsoft.com/office/powerpoint/2010/main" val="1924252033"/>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4898</TotalTime>
  <Words>1081</Words>
  <Application>Microsoft Office PowerPoint</Application>
  <PresentationFormat>On-screen Show (4:3)</PresentationFormat>
  <Paragraphs>178</Paragraphs>
  <Slides>18</Slides>
  <Notes>0</Notes>
  <HiddenSlides>0</HiddenSlides>
  <MMClips>19</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6" baseType="lpstr">
      <vt:lpstr>Arial</vt:lpstr>
      <vt:lpstr>Calibri</vt:lpstr>
      <vt:lpstr>Garamond</vt:lpstr>
      <vt:lpstr>Symbol</vt:lpstr>
      <vt:lpstr>Verdana</vt:lpstr>
      <vt:lpstr>Wingdings</vt:lpstr>
      <vt:lpstr>Motyw pakietu Office</vt:lpstr>
      <vt:lpstr>Worksheet</vt:lpstr>
      <vt:lpstr>Prosumers’ Engagement  in Business Process Innovation – The Case of Poland and UK</vt:lpstr>
      <vt:lpstr>Agenda</vt:lpstr>
      <vt:lpstr>Underpinnings of our research</vt:lpstr>
      <vt:lpstr>Nature of prosumtion</vt:lpstr>
      <vt:lpstr>Research gap</vt:lpstr>
      <vt:lpstr>Main research question</vt:lpstr>
      <vt:lpstr>Specific research questions and hypotheses </vt:lpstr>
      <vt:lpstr>The conceptual framework of prosumers’ engagement in business processes</vt:lpstr>
      <vt:lpstr>… research methodology</vt:lpstr>
      <vt:lpstr>PowerPoint Presentation</vt:lpstr>
      <vt:lpstr>H1: There are statistically significant differences between Poland- and UK-based prosumers’ engagement in business process innovations  </vt:lpstr>
      <vt:lpstr>H2a: There are statistically significant differences between Poland- and UK-based prosumers’ engagement which contribute to BP2 innovations</vt:lpstr>
      <vt:lpstr>H2a: There are statistically significant differences between Poland- and UK-based prosumers’ engagement which contribute to BP2 innovations</vt:lpstr>
      <vt:lpstr>H2b: There are statistically significant differences between Poland- and UK-based prosumers’ engagement which contribute to BP3 innovations</vt:lpstr>
      <vt:lpstr>H2b: There are statistically significant differences between Poland- and UK-based prosumers’ engagement which contribute to BP3 innovations</vt:lpstr>
      <vt:lpstr>PowerPoint Presentation</vt:lpstr>
      <vt:lpstr>Main 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Katarzyna</dc:creator>
  <cp:lastModifiedBy>Eli Cohen</cp:lastModifiedBy>
  <cp:revision>199</cp:revision>
  <dcterms:created xsi:type="dcterms:W3CDTF">2014-01-10T14:27:03Z</dcterms:created>
  <dcterms:modified xsi:type="dcterms:W3CDTF">2019-06-07T18:50:49Z</dcterms:modified>
</cp:coreProperties>
</file>